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84"/>
  </p:notesMasterIdLst>
  <p:handoutMasterIdLst>
    <p:handoutMasterId r:id="rId85"/>
  </p:handoutMasterIdLst>
  <p:sldIdLst>
    <p:sldId id="394" r:id="rId3"/>
    <p:sldId id="538" r:id="rId4"/>
    <p:sldId id="539" r:id="rId5"/>
    <p:sldId id="540" r:id="rId6"/>
    <p:sldId id="541" r:id="rId7"/>
    <p:sldId id="542" r:id="rId8"/>
    <p:sldId id="543" r:id="rId9"/>
    <p:sldId id="544" r:id="rId10"/>
    <p:sldId id="545" r:id="rId11"/>
    <p:sldId id="546" r:id="rId12"/>
    <p:sldId id="547" r:id="rId13"/>
    <p:sldId id="548" r:id="rId14"/>
    <p:sldId id="549" r:id="rId15"/>
    <p:sldId id="550" r:id="rId16"/>
    <p:sldId id="551" r:id="rId17"/>
    <p:sldId id="552" r:id="rId18"/>
    <p:sldId id="554" r:id="rId19"/>
    <p:sldId id="621" r:id="rId20"/>
    <p:sldId id="556" r:id="rId21"/>
    <p:sldId id="558" r:id="rId22"/>
    <p:sldId id="561" r:id="rId23"/>
    <p:sldId id="562" r:id="rId24"/>
    <p:sldId id="563" r:id="rId25"/>
    <p:sldId id="564" r:id="rId26"/>
    <p:sldId id="565" r:id="rId27"/>
    <p:sldId id="566" r:id="rId28"/>
    <p:sldId id="567" r:id="rId29"/>
    <p:sldId id="568" r:id="rId30"/>
    <p:sldId id="569" r:id="rId31"/>
    <p:sldId id="570" r:id="rId32"/>
    <p:sldId id="571" r:id="rId33"/>
    <p:sldId id="572" r:id="rId34"/>
    <p:sldId id="573" r:id="rId35"/>
    <p:sldId id="574" r:id="rId36"/>
    <p:sldId id="575" r:id="rId37"/>
    <p:sldId id="576" r:id="rId38"/>
    <p:sldId id="577" r:id="rId39"/>
    <p:sldId id="578" r:id="rId40"/>
    <p:sldId id="579" r:id="rId41"/>
    <p:sldId id="580" r:id="rId42"/>
    <p:sldId id="581" r:id="rId43"/>
    <p:sldId id="582" r:id="rId44"/>
    <p:sldId id="583" r:id="rId45"/>
    <p:sldId id="584" r:id="rId46"/>
    <p:sldId id="585" r:id="rId47"/>
    <p:sldId id="586" r:id="rId48"/>
    <p:sldId id="587" r:id="rId49"/>
    <p:sldId id="588" r:id="rId50"/>
    <p:sldId id="589" r:id="rId51"/>
    <p:sldId id="591" r:id="rId52"/>
    <p:sldId id="592" r:id="rId53"/>
    <p:sldId id="593" r:id="rId54"/>
    <p:sldId id="594" r:id="rId55"/>
    <p:sldId id="595" r:id="rId56"/>
    <p:sldId id="596" r:id="rId57"/>
    <p:sldId id="597" r:id="rId58"/>
    <p:sldId id="598" r:id="rId59"/>
    <p:sldId id="600" r:id="rId60"/>
    <p:sldId id="601" r:id="rId61"/>
    <p:sldId id="602" r:id="rId62"/>
    <p:sldId id="603" r:id="rId63"/>
    <p:sldId id="604" r:id="rId64"/>
    <p:sldId id="605" r:id="rId65"/>
    <p:sldId id="606" r:id="rId66"/>
    <p:sldId id="607" r:id="rId67"/>
    <p:sldId id="608" r:id="rId68"/>
    <p:sldId id="609" r:id="rId69"/>
    <p:sldId id="610" r:id="rId70"/>
    <p:sldId id="611" r:id="rId71"/>
    <p:sldId id="613" r:id="rId72"/>
    <p:sldId id="614" r:id="rId73"/>
    <p:sldId id="615" r:id="rId74"/>
    <p:sldId id="616" r:id="rId75"/>
    <p:sldId id="617" r:id="rId76"/>
    <p:sldId id="618" r:id="rId77"/>
    <p:sldId id="619" r:id="rId78"/>
    <p:sldId id="620" r:id="rId79"/>
    <p:sldId id="536" r:id="rId80"/>
    <p:sldId id="472" r:id="rId81"/>
    <p:sldId id="622" r:id="rId82"/>
    <p:sldId id="393" r:id="rId8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3802"/>
    <a:srgbClr val="FB816D"/>
    <a:srgbClr val="663606"/>
    <a:srgbClr val="FB81B6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15" autoAdjust="0"/>
    <p:restoredTop sz="86446" autoAdjust="0"/>
  </p:normalViewPr>
  <p:slideViewPr>
    <p:cSldViewPr>
      <p:cViewPr varScale="1">
        <p:scale>
          <a:sx n="74" d="100"/>
          <a:sy n="74" d="100"/>
        </p:scale>
        <p:origin x="474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427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*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07/16/96</a:t>
            </a:r>
          </a:p>
        </p:txBody>
      </p:sp>
      <p:sp>
        <p:nvSpPr>
          <p:cNvPr id="327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*</a:t>
            </a:r>
          </a:p>
        </p:txBody>
      </p:sp>
      <p:sp>
        <p:nvSpPr>
          <p:cNvPr id="327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##</a:t>
            </a:r>
          </a:p>
        </p:txBody>
      </p:sp>
      <p:sp>
        <p:nvSpPr>
          <p:cNvPr id="327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8"/>
            <a:ext cx="5487013" cy="4114588"/>
          </a:xfrm>
          <a:noFill/>
          <a:ln/>
        </p:spPr>
        <p:txBody>
          <a:bodyPr/>
          <a:lstStyle/>
          <a:p>
            <a:pPr eaLnBrk="1" hangingPunct="1"/>
            <a:endParaRPr lang="bg-BG" b="1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895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86601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3/18/2015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3/18/2015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ubversion.tigris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ortoisesvn.tigris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tortoisesvn.tigris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ilspy.net/" TargetMode="External"/><Relationship Id="rId2" Type="http://schemas.openxmlformats.org/officeDocument/2006/relationships/hyperlink" Target="https://www.jetbrains.com/decompiler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plex.com/" TargetMode="External"/><Relationship Id="rId2" Type="http://schemas.openxmlformats.org/officeDocument/2006/relationships/hyperlink" Target="http://www.sourceforge.net/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://www.projectlocker.com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bitbucket.org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high-quality-cod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74" TargetMode="External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85.png"/><Relationship Id="rId4" Type="http://schemas.openxmlformats.org/officeDocument/2006/relationships/image" Target="../media/image82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8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9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1329977"/>
            <a:ext cx="7772400" cy="182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Tools for Developers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777777"/>
            <a:ext cx="7848599" cy="803623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Rock-Solid Software</a:t>
            </a:r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2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1" y="5469787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0" y="5088787"/>
            <a:ext cx="3204293" cy="382788"/>
          </a:xfrm>
        </p:spPr>
        <p:txBody>
          <a:bodyPr/>
          <a:lstStyle/>
          <a:p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softuni.bg</a:t>
            </a:r>
            <a:endParaRPr lang="en-US" sz="2000" dirty="0"/>
          </a:p>
        </p:txBody>
      </p:sp>
      <p:sp>
        <p:nvSpPr>
          <p:cNvPr id="3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8536" y="4631587"/>
            <a:ext cx="3189491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58536" y="4130640"/>
            <a:ext cx="3189489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14" name="Picture 2" descr="hardware, server, settings, tools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733799"/>
            <a:ext cx="2743200" cy="22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dmin, tools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3858904"/>
            <a:ext cx="2057399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444" y="954647"/>
            <a:ext cx="11804822" cy="5903353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noProof="1" smtClean="0"/>
              <a:t>Other Java IDEs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noProof="1" smtClean="0"/>
              <a:t>Netbeans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en-US" noProof="1" smtClean="0"/>
              <a:t>Supports latest Java technologies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en-US" noProof="1" smtClean="0"/>
              <a:t>Nice GUI designer for Swing and JSF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noProof="1" smtClean="0"/>
              <a:t>IntelliJ IDEA – very powerful refactoring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noProof="1" smtClean="0"/>
              <a:t>JDeveloper – feature rich, supports UML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noProof="1" smtClean="0"/>
              <a:t>C++ IDEs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noProof="1" smtClean="0"/>
              <a:t>Code::Blocks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noProof="1" smtClean="0"/>
              <a:t>Bloodshed Dev-C++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noProof="1" smtClean="0"/>
              <a:t>JavaScript IDEs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noProof="1" smtClean="0"/>
              <a:t>Webstorm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Sublime Text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IDEs</a:t>
            </a:r>
            <a:endParaRPr lang="en-US" dirty="0"/>
          </a:p>
        </p:txBody>
      </p:sp>
      <p:pic>
        <p:nvPicPr>
          <p:cNvPr id="4098" name="Picture 2" descr="http://www.thejavaarcade.com/img/java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486" y="1219200"/>
            <a:ext cx="1904504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100" name="Picture 4" descr="http://www.vscripts.net/graphics/logocp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44767" y="5012718"/>
            <a:ext cx="2170969" cy="1348119"/>
          </a:xfrm>
          <a:prstGeom prst="roundRect">
            <a:avLst>
              <a:gd name="adj" fmla="val 860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13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056200"/>
            <a:ext cx="10969943" cy="820600"/>
          </a:xfrm>
        </p:spPr>
        <p:txBody>
          <a:bodyPr/>
          <a:lstStyle/>
          <a:p>
            <a:r>
              <a:rPr lang="en-US" dirty="0" smtClean="0"/>
              <a:t>Source Control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5064920"/>
            <a:ext cx="10969943" cy="1365365"/>
          </a:xfrm>
        </p:spPr>
        <p:txBody>
          <a:bodyPr/>
          <a:lstStyle/>
          <a:p>
            <a:r>
              <a:rPr lang="en-US" dirty="0" smtClean="0"/>
              <a:t>Subversion (SVN), Team Foundation Server (TFS), CVS, Git, Mercurial, Perforce, …</a:t>
            </a:r>
            <a:endParaRPr lang="en-US" dirty="0"/>
          </a:p>
        </p:txBody>
      </p:sp>
      <p:pic>
        <p:nvPicPr>
          <p:cNvPr id="84994" name="Picture 2" descr="http://unixbeard.net/~richardc/talks/dea//mind_control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015" y="990600"/>
            <a:ext cx="3233582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80" name="Picture 8" descr="http://www.discountasp.net/images/logo-visualstudio-tfs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13" t="-11988" r="-5713" b="-14286"/>
          <a:stretch/>
        </p:blipFill>
        <p:spPr bwMode="auto">
          <a:xfrm>
            <a:off x="4106473" y="1600201"/>
            <a:ext cx="2263640" cy="938151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084" name="Picture 12" descr="http://zeldor.biz/wp-content/uploads/2010/06/Git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956" y="2667000"/>
            <a:ext cx="2539339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harlie the CVS Turtle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814" y="2888796"/>
            <a:ext cx="1847106" cy="76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ramblingengineer.com/wp-content/uploads/2009/08/subversion_logo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36" y="1249136"/>
            <a:ext cx="2573652" cy="166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83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Source control systems </a:t>
            </a:r>
            <a:r>
              <a:rPr lang="en-US" dirty="0" smtClean="0"/>
              <a:t>(version control systems, source control repositories)</a:t>
            </a:r>
          </a:p>
          <a:p>
            <a:pPr lvl="1"/>
            <a:r>
              <a:rPr lang="en-US" dirty="0" smtClean="0"/>
              <a:t>Hold the source code and project assets during the development process</a:t>
            </a:r>
          </a:p>
          <a:p>
            <a:pPr lvl="1"/>
            <a:r>
              <a:rPr lang="en-US" dirty="0" smtClean="0"/>
              <a:t>Allow simultaneous changes in the source code and conflict resolution</a:t>
            </a:r>
          </a:p>
          <a:p>
            <a:pPr lvl="1"/>
            <a:r>
              <a:rPr lang="en-US" dirty="0" smtClean="0"/>
              <a:t>Keep version history of the project assets</a:t>
            </a:r>
          </a:p>
          <a:p>
            <a:r>
              <a:rPr lang="en-US" dirty="0" smtClean="0"/>
              <a:t>Two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versioning models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Lock-Modify-Unlock and Copy-Modify-Merge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What is Source Control System?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2778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lock-modify-unlock</a:t>
            </a:r>
            <a:r>
              <a:rPr lang="en-US" dirty="0" smtClean="0"/>
              <a:t> model needs locking files before modification</a:t>
            </a:r>
          </a:p>
          <a:p>
            <a:pPr lvl="1">
              <a:lnSpc>
                <a:spcPct val="90000"/>
              </a:lnSpc>
              <a:spcBef>
                <a:spcPct val="35000"/>
              </a:spcBef>
            </a:pPr>
            <a:r>
              <a:rPr lang="en-US" dirty="0" smtClean="0"/>
              <a:t>One file is modified by at most one person in any given moment</a:t>
            </a:r>
          </a:p>
          <a:p>
            <a:pPr lvl="1">
              <a:lnSpc>
                <a:spcPct val="90000"/>
              </a:lnSpc>
              <a:spcBef>
                <a:spcPct val="35000"/>
              </a:spcBef>
            </a:pPr>
            <a:r>
              <a:rPr lang="en-US" dirty="0" smtClean="0"/>
              <a:t>No conflicts, no need of merge</a:t>
            </a:r>
            <a:endParaRPr lang="bg-BG" dirty="0" smtClean="0"/>
          </a:p>
          <a:p>
            <a:pPr lvl="1"/>
            <a:r>
              <a:rPr lang="en-US" dirty="0" smtClean="0"/>
              <a:t>Suitable for small teams</a:t>
            </a:r>
          </a:p>
          <a:p>
            <a:pPr lvl="2"/>
            <a:r>
              <a:rPr lang="en-US" dirty="0" smtClean="0"/>
              <a:t>When changes almost don't need concurrency</a:t>
            </a:r>
          </a:p>
          <a:p>
            <a:pPr lvl="1"/>
            <a:r>
              <a:rPr lang="en-US" dirty="0" smtClean="0"/>
              <a:t>Basic commands: check out, check-in</a:t>
            </a:r>
          </a:p>
          <a:p>
            <a:pPr lvl="1"/>
            <a:r>
              <a:rPr lang="en-US" dirty="0" smtClean="0"/>
              <a:t>Implemented in: Visual SourceSafe, (TFS, SVN)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Lock-Modify-Unlock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Copy-modify-merge</a:t>
            </a:r>
            <a:r>
              <a:rPr lang="en-US" dirty="0" smtClean="0"/>
              <a:t> model does not hold locks during the source code modification</a:t>
            </a:r>
          </a:p>
          <a:p>
            <a:pPr lvl="1"/>
            <a:r>
              <a:rPr lang="en-US" dirty="0" smtClean="0"/>
              <a:t>The same file could be simultaneously edited by multiple developers</a:t>
            </a:r>
          </a:p>
          <a:p>
            <a:pPr lvl="1"/>
            <a:r>
              <a:rPr lang="en-US" dirty="0" smtClean="0"/>
              <a:t>Sometimes requires conflict resolution</a:t>
            </a:r>
          </a:p>
          <a:p>
            <a:pPr lvl="1"/>
            <a:r>
              <a:rPr lang="en-US" dirty="0" smtClean="0"/>
              <a:t>Suitable for large teams and projects</a:t>
            </a:r>
          </a:p>
          <a:p>
            <a:pPr lvl="2"/>
            <a:r>
              <a:rPr lang="en-US" dirty="0" smtClean="0"/>
              <a:t>High concurrency of source code modifications</a:t>
            </a:r>
          </a:p>
          <a:p>
            <a:pPr lvl="1"/>
            <a:r>
              <a:rPr lang="en-US" dirty="0" smtClean="0"/>
              <a:t>Basic commands: update, commit</a:t>
            </a:r>
          </a:p>
          <a:p>
            <a:pPr lvl="1"/>
            <a:r>
              <a:rPr lang="en-US" dirty="0" smtClean="0"/>
              <a:t>Implemented in: SVN, CVS, Git, Mercurial, TFS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Copy-Modify-Merge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6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/>
              <a:t>Subversion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SVN</a:t>
            </a:r>
            <a:r>
              <a:rPr lang="en-US" dirty="0" smtClean="0"/>
              <a:t>)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Popular and well established system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Free, open-source, very large community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TortoiseSVN – the most popular client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/>
              <a:t>Subversion (SVN)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69" y="3605436"/>
            <a:ext cx="6196144" cy="3008067"/>
          </a:xfrm>
          <a:prstGeom prst="roundRect">
            <a:avLst>
              <a:gd name="adj" fmla="val 545"/>
            </a:avLst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717065"/>
            <a:ext cx="4452700" cy="2590800"/>
          </a:xfrm>
          <a:prstGeom prst="roundRect">
            <a:avLst>
              <a:gd name="adj" fmla="val 1158"/>
            </a:avLst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281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ct val="30000"/>
              </a:spcBef>
              <a:defRPr/>
            </a:pPr>
            <a:r>
              <a:rPr lang="en-US" dirty="0" smtClean="0"/>
              <a:t>Subversion (SVN)</a:t>
            </a:r>
          </a:p>
          <a:p>
            <a:pPr lvl="1">
              <a:spcBef>
                <a:spcPct val="30000"/>
              </a:spcBef>
              <a:defRPr/>
            </a:pPr>
            <a:r>
              <a:rPr lang="en-US" dirty="0" smtClean="0"/>
              <a:t>Official web site:</a:t>
            </a:r>
          </a:p>
          <a:p>
            <a:pPr lvl="2">
              <a:spcBef>
                <a:spcPct val="30000"/>
              </a:spcBef>
              <a:defRPr/>
            </a:pPr>
            <a:r>
              <a:rPr lang="en-US" dirty="0" smtClean="0">
                <a:hlinkClick r:id="rId3"/>
              </a:rPr>
              <a:t>http://subversion.tigris.org/</a:t>
            </a:r>
            <a:endParaRPr lang="en-US" dirty="0" smtClean="0"/>
          </a:p>
          <a:p>
            <a:pPr lvl="1">
              <a:spcBef>
                <a:spcPct val="30000"/>
              </a:spcBef>
              <a:defRPr/>
            </a:pPr>
            <a:r>
              <a:rPr lang="en-US" dirty="0" smtClean="0"/>
              <a:t>Runs on UNIX, Linux, Windows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Console client</a:t>
            </a:r>
          </a:p>
          <a:p>
            <a:pPr lvl="1">
              <a:spcBef>
                <a:spcPct val="30000"/>
              </a:spcBef>
              <a:defRPr/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svn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GUI client</a:t>
            </a:r>
          </a:p>
          <a:p>
            <a:pPr lvl="1">
              <a:spcBef>
                <a:spcPct val="30000"/>
              </a:spcBef>
              <a:defRPr/>
            </a:pPr>
            <a:r>
              <a:rPr lang="en-US" dirty="0" smtClean="0"/>
              <a:t>TortoiseSVN – </a:t>
            </a:r>
            <a:r>
              <a:rPr lang="bg-BG" sz="2800" dirty="0" smtClean="0">
                <a:hlinkClick r:id="rId4"/>
              </a:rPr>
              <a:t>http://tortoisesvn.tigris.org/</a:t>
            </a:r>
            <a:endParaRPr lang="en-US" sz="2800" dirty="0" smtClean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noProof="1" smtClean="0"/>
              <a:t>Subversion (SVN) (2)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22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TortoiseSVN</a:t>
            </a:r>
            <a:endParaRPr lang="bg-BG" dirty="0" smtClean="0"/>
          </a:p>
        </p:txBody>
      </p:sp>
      <p:sp>
        <p:nvSpPr>
          <p:cNvPr id="761859" name="Rectangle 3"/>
          <p:cNvSpPr>
            <a:spLocks noGrp="1" noChangeArrowheads="1"/>
          </p:cNvSpPr>
          <p:nvPr>
            <p:ph idx="1"/>
          </p:nvPr>
        </p:nvSpPr>
        <p:spPr>
          <a:xfrm>
            <a:off x="334347" y="1355725"/>
            <a:ext cx="4281205" cy="518477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TortoiseSVN</a:t>
            </a:r>
          </a:p>
          <a:p>
            <a:pPr lvl="1">
              <a:defRPr/>
            </a:pPr>
            <a:r>
              <a:rPr lang="en-US" dirty="0" smtClean="0"/>
              <a:t>Open source GUI client for Subversion</a:t>
            </a:r>
          </a:p>
          <a:p>
            <a:pPr lvl="1">
              <a:defRPr/>
            </a:pPr>
            <a:r>
              <a:rPr lang="en-US" dirty="0" smtClean="0"/>
              <a:t>Integrated in Windows Explorer</a:t>
            </a:r>
          </a:p>
          <a:p>
            <a:pPr lvl="1">
              <a:defRPr/>
            </a:pPr>
            <a:r>
              <a:rPr lang="bg-BG" dirty="0" smtClean="0">
                <a:hlinkClick r:id="rId2"/>
              </a:rPr>
              <a:t>http://tortoisesvn.tigris.org/</a:t>
            </a:r>
            <a:endParaRPr lang="bg-BG" dirty="0" smtClean="0"/>
          </a:p>
        </p:txBody>
      </p:sp>
      <p:pic>
        <p:nvPicPr>
          <p:cNvPr id="6148" name="Picture 5" descr="TortoiseSV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6" t="-2447" r="-2064" b="-2634"/>
          <a:stretch/>
        </p:blipFill>
        <p:spPr bwMode="auto">
          <a:xfrm>
            <a:off x="4718334" y="1524000"/>
            <a:ext cx="6740535" cy="4625440"/>
          </a:xfrm>
          <a:prstGeom prst="roundRect">
            <a:avLst>
              <a:gd name="adj" fmla="val 2003"/>
            </a:avLst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94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Subversion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1295400"/>
            <a:ext cx="5713512" cy="2676525"/>
          </a:xfrm>
          <a:prstGeom prst="roundRect">
            <a:avLst>
              <a:gd name="adj" fmla="val 361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6953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Foundation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90600"/>
            <a:ext cx="11579384" cy="5715000"/>
          </a:xfrm>
        </p:spPr>
        <p:txBody>
          <a:bodyPr/>
          <a:lstStyle/>
          <a:p>
            <a:r>
              <a:rPr lang="en-US" dirty="0" smtClean="0"/>
              <a:t>Microsoft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Team Foundation Server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TFS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Works best with Visual Studio</a:t>
            </a:r>
          </a:p>
          <a:p>
            <a:pPr lvl="2"/>
            <a:r>
              <a:rPr lang="en-US" dirty="0" smtClean="0"/>
              <a:t>Many problems outside of it</a:t>
            </a:r>
          </a:p>
          <a:p>
            <a:pPr lvl="1"/>
            <a:r>
              <a:rPr lang="en-US" dirty="0" smtClean="0"/>
              <a:t>Commercial license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34818" name="Picture 2" descr="http://i.msdn.microsoft.com/ee819132.deVriesRandell_Fig1(en-us,MSDN.10)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0" y="3657601"/>
            <a:ext cx="3103578" cy="2805169"/>
          </a:xfrm>
          <a:prstGeom prst="rect">
            <a:avLst/>
          </a:prstGeom>
          <a:noFill/>
        </p:spPr>
      </p:pic>
      <p:pic>
        <p:nvPicPr>
          <p:cNvPr id="34820" name="Picture 4" descr="http://geekswithblogs.net/images/geekswithblogs_net/KirstinJ/WindowsLiveWriter/IcreatedabuilddefinitioninTeamExplorerbu_826A/Folder%20View_thumb_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906" y="3668234"/>
            <a:ext cx="7329904" cy="27963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780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Integrated Development Environments (IDEs)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Source Control Systems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Code Generation Tools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Logging Tools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Unit Testing Tools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Bug Tracking / Issue Tracking Systems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Code Analysis Tools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Code Decompilation Tools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95234" name="Picture 2" descr="http://www.uiwp.uiuc.edu/porfolio_2008/erin_ludwick/BOOK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074" y="2052772"/>
            <a:ext cx="3605861" cy="16810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6093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CVS</a:t>
            </a:r>
          </a:p>
          <a:p>
            <a:pPr lvl="1"/>
            <a:r>
              <a:rPr lang="en-US" dirty="0" smtClean="0"/>
              <a:t>Was extremely popular in the past</a:t>
            </a:r>
          </a:p>
          <a:p>
            <a:pPr lvl="2"/>
            <a:r>
              <a:rPr lang="en-US" dirty="0" smtClean="0"/>
              <a:t>Now it is obsolete</a:t>
            </a:r>
          </a:p>
          <a:p>
            <a:pPr lvl="1"/>
            <a:r>
              <a:rPr lang="en-US" dirty="0" smtClean="0"/>
              <a:t>Open source, mostly used in UNIX / Linux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Git and Mercurial</a:t>
            </a:r>
          </a:p>
          <a:p>
            <a:pPr lvl="1"/>
            <a:r>
              <a:rPr lang="en-US" dirty="0" smtClean="0"/>
              <a:t>Fast, distributed, open source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Perforce</a:t>
            </a:r>
          </a:p>
          <a:p>
            <a:pPr lvl="1"/>
            <a:r>
              <a:rPr lang="en-US" dirty="0" smtClean="0"/>
              <a:t>Very powerful and scalable (pentabytes of code)</a:t>
            </a:r>
          </a:p>
          <a:p>
            <a:pPr lvl="1"/>
            <a:r>
              <a:rPr lang="en-US" dirty="0" smtClean="0"/>
              <a:t>Commercial product (used by SAP)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Source Control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90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361001"/>
            <a:ext cx="10969943" cy="820600"/>
          </a:xfrm>
        </p:spPr>
        <p:txBody>
          <a:bodyPr/>
          <a:lstStyle/>
          <a:p>
            <a:r>
              <a:rPr lang="en-US" dirty="0" smtClean="0"/>
              <a:t>Code Generation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5222080"/>
            <a:ext cx="10969943" cy="1365365"/>
          </a:xfrm>
        </p:spPr>
        <p:txBody>
          <a:bodyPr/>
          <a:lstStyle/>
          <a:p>
            <a:r>
              <a:rPr lang="en-US" dirty="0" smtClean="0"/>
              <a:t>Visual Studio T4 Engine, CodeSmith, AndroMDA</a:t>
            </a:r>
            <a:endParaRPr lang="en-US" dirty="0"/>
          </a:p>
        </p:txBody>
      </p:sp>
      <p:pic>
        <p:nvPicPr>
          <p:cNvPr id="74754" name="Picture 2" descr="http://freakytrigger.co.uk/wordpress/wp-content/uploads/creat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353" y="1031930"/>
            <a:ext cx="5650030" cy="2778070"/>
          </a:xfrm>
          <a:prstGeom prst="roundRect">
            <a:avLst>
              <a:gd name="adj" fmla="val 448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052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 code generation</a:t>
            </a:r>
          </a:p>
          <a:p>
            <a:pPr lvl="1"/>
            <a:r>
              <a:rPr lang="en-US" dirty="0" smtClean="0"/>
              <a:t>Template based</a:t>
            </a:r>
          </a:p>
          <a:p>
            <a:pPr lvl="2"/>
            <a:r>
              <a:rPr lang="en-US" dirty="0" smtClean="0"/>
              <a:t>Build data access layer by given database schema</a:t>
            </a:r>
          </a:p>
          <a:p>
            <a:pPr lvl="3"/>
            <a:r>
              <a:rPr lang="en-US" dirty="0" smtClean="0"/>
              <a:t>E.g. Visual Studio Data Designer for LINQ-to-SQL</a:t>
            </a:r>
          </a:p>
          <a:p>
            <a:pPr lvl="2"/>
            <a:r>
              <a:rPr lang="en-US" dirty="0" smtClean="0"/>
              <a:t>Build Web application by database schema</a:t>
            </a:r>
          </a:p>
          <a:p>
            <a:pPr lvl="3"/>
            <a:r>
              <a:rPr lang="en-US" dirty="0" smtClean="0"/>
              <a:t>E.g. Django (Python based Web application platform)</a:t>
            </a:r>
          </a:p>
          <a:p>
            <a:pPr lvl="1"/>
            <a:r>
              <a:rPr lang="en-US" dirty="0" smtClean="0"/>
              <a:t>Model based</a:t>
            </a:r>
          </a:p>
          <a:p>
            <a:pPr lvl="2"/>
            <a:r>
              <a:rPr lang="en-US" dirty="0" smtClean="0"/>
              <a:t>Build entire application by high-level model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Generators –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3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Microsoft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T4 Engine</a:t>
            </a:r>
            <a:r>
              <a:rPr lang="en-US" dirty="0" smtClean="0"/>
              <a:t>, CodeSmith</a:t>
            </a:r>
          </a:p>
          <a:p>
            <a:pPr lvl="1"/>
            <a:r>
              <a:rPr lang="en-US" dirty="0" smtClean="0"/>
              <a:t>Template based code generators</a:t>
            </a:r>
          </a:p>
          <a:p>
            <a:pPr lvl="1"/>
            <a:r>
              <a:rPr lang="en-US" dirty="0" smtClean="0"/>
              <a:t>Can generate classes, Web pages and other project assets by set of templates</a:t>
            </a:r>
          </a:p>
          <a:p>
            <a:pPr lvl="2"/>
            <a:r>
              <a:rPr lang="en-US" dirty="0" smtClean="0"/>
              <a:t>E.g. data access layer based on database schema</a:t>
            </a:r>
          </a:p>
          <a:p>
            <a:r>
              <a:rPr lang="en-US" dirty="0" smtClean="0"/>
              <a:t>AndroMDA</a:t>
            </a:r>
          </a:p>
          <a:p>
            <a:pPr lvl="1"/>
            <a:r>
              <a:rPr lang="en-US" dirty="0" smtClean="0"/>
              <a:t>Application generator framework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based on Spring, Hibernate and </a:t>
            </a:r>
            <a:r>
              <a:rPr lang="en-US" dirty="0" err="1" smtClean="0">
                <a:sym typeface="Wingdings" pitchFamily="2" charset="2"/>
              </a:rPr>
              <a:t>JSF</a:t>
            </a:r>
            <a:r>
              <a:rPr lang="en-US" dirty="0" err="1"/>
              <a:t>Transforms</a:t>
            </a:r>
            <a:r>
              <a:rPr lang="en-US" dirty="0"/>
              <a:t> UML models to </a:t>
            </a:r>
            <a:r>
              <a:rPr lang="en-US" dirty="0">
                <a:sym typeface="Wingdings" pitchFamily="2" charset="2"/>
              </a:rPr>
              <a:t>Java EE applications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Generation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59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Visual Studio T4 Engine</a:t>
            </a:r>
          </a:p>
          <a:p>
            <a:pPr lvl="1"/>
            <a:r>
              <a:rPr lang="en-US" dirty="0" smtClean="0"/>
              <a:t>T4 == Text Template Transformation Toolkit</a:t>
            </a:r>
          </a:p>
          <a:p>
            <a:pPr lvl="1"/>
            <a:r>
              <a:rPr lang="en-US" dirty="0" smtClean="0"/>
              <a:t>Integral part of Visual Studio</a:t>
            </a:r>
          </a:p>
          <a:p>
            <a:pPr lvl="1"/>
            <a:r>
              <a:rPr lang="en-US" dirty="0" smtClean="0"/>
              <a:t>ASP.NET-like syntax</a:t>
            </a:r>
          </a:p>
          <a:p>
            <a:r>
              <a:rPr lang="en-US" dirty="0" smtClean="0"/>
              <a:t>T4 templates consist of:</a:t>
            </a:r>
          </a:p>
          <a:p>
            <a:pPr lvl="1"/>
            <a:r>
              <a:rPr lang="en-US" dirty="0" smtClean="0"/>
              <a:t>Processing directives (e.g. include template)</a:t>
            </a:r>
          </a:p>
          <a:p>
            <a:pPr lvl="1"/>
            <a:r>
              <a:rPr lang="en-US" dirty="0" smtClean="0"/>
              <a:t>Text blocks (static text)</a:t>
            </a:r>
          </a:p>
          <a:p>
            <a:pPr lvl="1"/>
            <a:r>
              <a:rPr lang="en-US" dirty="0" smtClean="0"/>
              <a:t>Code blocks (in C#, VB.NET)</a:t>
            </a:r>
          </a:p>
          <a:p>
            <a:pPr lvl="1"/>
            <a:r>
              <a:rPr lang="en-US" dirty="0" smtClean="0"/>
              <a:t>Compiled to C# and then to .NET assemblies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T4 Template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7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T4 Template Engine – Architecture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1026" name="Picture 2" descr="Template Transformation Process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71" y="1564237"/>
            <a:ext cx="10973214" cy="44915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6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T4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3131" y="1355070"/>
            <a:ext cx="10764679" cy="2759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&lt;#@ template debug="false" hostspecific="false" language="C#" #&gt;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&lt;#@ assembly name="System.Core" #&gt;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&lt;#@ </a:t>
            </a: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namespace="System.Text" #&gt;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&lt;#@ import namespace="System.Collections.Generic" #&gt;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&lt;#@ output extension=".cs" #&gt;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 </a:t>
            </a: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for(int i = 0; i &lt; 3; i++) { #&gt;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public int Item&lt;#=i#&gt; { get; set; }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 } #&gt;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5842501" y="4299563"/>
            <a:ext cx="505939" cy="6858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5248" y="5105401"/>
            <a:ext cx="10762562" cy="10926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Item0 { get; set; }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Item1 { get; set; }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Item2 { get; set; 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60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T4 </a:t>
            </a:r>
            <a:r>
              <a:rPr lang="en-US" dirty="0" smtClean="0"/>
              <a:t>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926" y="1371600"/>
            <a:ext cx="11170973" cy="4760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&lt;#@ template language="C#" hostspecific="true" #&gt;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&lt;#@ output extension=".xml" #&gt;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&lt;#@ import namespace="System.IO" #&gt;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&lt;#@ import namespace="Microsoft.VisualStudio.TextTemplating" #&gt;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?&gt;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&lt;project&gt;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  string </a:t>
            </a: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currentDir = this.Host.ResolvePath(".");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foreach (string dir in Directory.GetFiles(currentDir))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FileInfo fileInfo = new FileInfo(dir);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&lt;file&gt;&lt;#= fileInfo.Name #&gt;&lt;/file&gt;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&lt;#  } #&gt;</a:t>
            </a:r>
            <a:endParaRPr lang="fr-F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&lt;/project&gt;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27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2" y="4834376"/>
            <a:ext cx="11353800" cy="820600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Visual Studio T4 Template Engine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wellington.pm.org/archive/200606/tdd/images/live_dem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1111310"/>
            <a:ext cx="3464456" cy="32555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372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http://mialosscontrol.com/images/tools_on_compu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434" y="1295400"/>
            <a:ext cx="4723170" cy="2767396"/>
          </a:xfrm>
          <a:prstGeom prst="roundRect">
            <a:avLst>
              <a:gd name="adj" fmla="val 34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742001"/>
            <a:ext cx="10969943" cy="820600"/>
          </a:xfrm>
        </p:spPr>
        <p:txBody>
          <a:bodyPr/>
          <a:lstStyle/>
          <a:p>
            <a:r>
              <a:rPr lang="en-US" dirty="0" smtClean="0"/>
              <a:t>Logging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5603080"/>
            <a:ext cx="10969943" cy="719034"/>
          </a:xfrm>
        </p:spPr>
        <p:txBody>
          <a:bodyPr/>
          <a:lstStyle/>
          <a:p>
            <a:r>
              <a:rPr lang="en-US" dirty="0" smtClean="0"/>
              <a:t>Log4J, Log4Net</a:t>
            </a:r>
            <a:endParaRPr lang="en-US" dirty="0"/>
          </a:p>
        </p:txBody>
      </p:sp>
      <p:pic>
        <p:nvPicPr>
          <p:cNvPr id="5122" name="Picture 2" descr="http://materiales506.com/images/Text%20Docu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016" y="2895601"/>
            <a:ext cx="1929897" cy="1447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logging.apache.org/log4j/1.2/images/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05869">
            <a:off x="2095506" y="1017761"/>
            <a:ext cx="2070367" cy="1042956"/>
          </a:xfrm>
          <a:prstGeom prst="roundRect">
            <a:avLst>
              <a:gd name="adj" fmla="val 814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logging.apache.org/log4net/images/ls-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956">
            <a:off x="6421331" y="998551"/>
            <a:ext cx="3821706" cy="674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t1.gstatic.com/images?q=tbn:SQH9LmatifhaeM:http://www.balabit.hu/dl/logos/syslog-ng_print.gif&amp;t=1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5324">
            <a:off x="1594873" y="3649458"/>
            <a:ext cx="3249793" cy="56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77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 smtClean="0"/>
              <a:t>Code Obfuscators</a:t>
            </a:r>
          </a:p>
          <a:p>
            <a:pPr>
              <a:lnSpc>
                <a:spcPct val="100000"/>
              </a:lnSpc>
            </a:pPr>
            <a:r>
              <a:rPr lang="en-US" sz="4000" dirty="0" smtClean="0"/>
              <a:t>Code Profilers</a:t>
            </a:r>
          </a:p>
          <a:p>
            <a:pPr>
              <a:lnSpc>
                <a:spcPct val="100000"/>
              </a:lnSpc>
            </a:pPr>
            <a:r>
              <a:rPr lang="en-US" sz="4000" dirty="0" smtClean="0"/>
              <a:t>Refactoring Tools</a:t>
            </a:r>
          </a:p>
          <a:p>
            <a:pPr>
              <a:lnSpc>
                <a:spcPct val="100000"/>
              </a:lnSpc>
            </a:pPr>
            <a:r>
              <a:rPr lang="en-US" sz="4000" dirty="0" smtClean="0"/>
              <a:t>Automated Build Tools</a:t>
            </a:r>
          </a:p>
          <a:p>
            <a:pPr>
              <a:lnSpc>
                <a:spcPct val="100000"/>
              </a:lnSpc>
            </a:pPr>
            <a:r>
              <a:rPr lang="en-US" sz="4000" dirty="0" smtClean="0"/>
              <a:t>Continuous Integration Tools</a:t>
            </a:r>
          </a:p>
          <a:p>
            <a:pPr>
              <a:lnSpc>
                <a:spcPct val="100000"/>
              </a:lnSpc>
            </a:pPr>
            <a:r>
              <a:rPr lang="en-US" sz="4000" dirty="0" smtClean="0"/>
              <a:t>Documentation Generators</a:t>
            </a:r>
          </a:p>
          <a:p>
            <a:pPr>
              <a:lnSpc>
                <a:spcPct val="100000"/>
              </a:lnSpc>
            </a:pPr>
            <a:r>
              <a:rPr lang="en-US" sz="4000" dirty="0" smtClean="0"/>
              <a:t>Project Hosting and Team Collaboration Sites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</a:t>
            </a:r>
            <a:r>
              <a:rPr lang="en-US" smtClean="0"/>
              <a:t>of Contents (2)</a:t>
            </a:r>
            <a:endParaRPr lang="en-US" dirty="0"/>
          </a:p>
        </p:txBody>
      </p:sp>
      <p:pic>
        <p:nvPicPr>
          <p:cNvPr id="94210" name="Picture 2" descr="http://www.oralchelation.net/images/bs00554_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873" y="1155152"/>
            <a:ext cx="2425070" cy="1588048"/>
          </a:xfrm>
          <a:prstGeom prst="roundRect">
            <a:avLst>
              <a:gd name="adj" fmla="val 499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5793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Logging</a:t>
            </a:r>
            <a:r>
              <a:rPr lang="en-US" dirty="0" smtClean="0"/>
              <a:t> is chronological </a:t>
            </a:r>
            <a:r>
              <a:rPr lang="en-US" dirty="0"/>
              <a:t>and systematic record of data processing events in a </a:t>
            </a:r>
            <a:r>
              <a:rPr lang="en-US" dirty="0" smtClean="0"/>
              <a:t>program</a:t>
            </a:r>
          </a:p>
          <a:p>
            <a:pPr lvl="1"/>
            <a:r>
              <a:rPr lang="en-US" dirty="0" smtClean="0"/>
              <a:t>E.g. the Windows Event Log</a:t>
            </a:r>
            <a:endParaRPr lang="en-US" dirty="0"/>
          </a:p>
          <a:p>
            <a:r>
              <a:rPr lang="en-US" dirty="0" smtClean="0"/>
              <a:t>Logs </a:t>
            </a:r>
            <a:r>
              <a:rPr lang="en-US" dirty="0"/>
              <a:t>can be saved to a persistent medium to be studied at a later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Use logging in the development phase:</a:t>
            </a:r>
          </a:p>
          <a:p>
            <a:pPr lvl="1"/>
            <a:r>
              <a:rPr lang="en-US" dirty="0" smtClean="0"/>
              <a:t>Logging can help you debug the code</a:t>
            </a:r>
          </a:p>
          <a:p>
            <a:r>
              <a:rPr lang="en-US" dirty="0" smtClean="0"/>
              <a:t>Use logging in the production environment:</a:t>
            </a:r>
          </a:p>
          <a:p>
            <a:pPr lvl="1"/>
            <a:r>
              <a:rPr lang="en-US" dirty="0" smtClean="0"/>
              <a:t>Helps you troubleshoot problems</a:t>
            </a:r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Logging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553317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Log4J / </a:t>
            </a:r>
            <a:r>
              <a:rPr lang="en-US" sz="3600" dirty="0" err="1" smtClean="0">
                <a:solidFill>
                  <a:schemeClr val="tx2">
                    <a:lumMod val="75000"/>
                  </a:schemeClr>
                </a:solidFill>
              </a:rPr>
              <a:t>Log4Net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 smtClean="0"/>
              <a:t>popular logging frameworks for Java / .NET</a:t>
            </a:r>
          </a:p>
          <a:p>
            <a:pPr lvl="1"/>
            <a:r>
              <a:rPr lang="en-US" sz="3600" dirty="0"/>
              <a:t>R</a:t>
            </a:r>
            <a:r>
              <a:rPr lang="en-US" sz="3600" dirty="0" smtClean="0"/>
              <a:t>eliable, fast and extensible</a:t>
            </a:r>
          </a:p>
          <a:p>
            <a:pPr lvl="1"/>
            <a:r>
              <a:rPr lang="en-US" sz="3600" dirty="0" smtClean="0"/>
              <a:t>Simple to understand and to use API</a:t>
            </a:r>
          </a:p>
          <a:p>
            <a:pPr lvl="1"/>
            <a:r>
              <a:rPr lang="en-US" sz="3600" dirty="0" smtClean="0"/>
              <a:t>Allows the developer to control which log statements are output with arbitrary granularity</a:t>
            </a:r>
          </a:p>
          <a:p>
            <a:pPr lvl="1"/>
            <a:r>
              <a:rPr lang="en-US" sz="3600" dirty="0" smtClean="0"/>
              <a:t>Fully configurable at runtime using external configuration files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Log4J / Log4Net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12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Log4Net has three main </a:t>
            </a:r>
            <a:r>
              <a:rPr lang="en-US" sz="4000" dirty="0" smtClean="0"/>
              <a:t>components:</a:t>
            </a:r>
          </a:p>
          <a:p>
            <a:pPr lvl="1"/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Loggers</a:t>
            </a:r>
          </a:p>
          <a:p>
            <a:pPr lvl="2"/>
            <a:r>
              <a:rPr lang="en-US" sz="3600" dirty="0" smtClean="0"/>
              <a:t>Channels for printing logging information</a:t>
            </a:r>
            <a:endParaRPr lang="en-US" sz="3600" dirty="0"/>
          </a:p>
          <a:p>
            <a:pPr lvl="1"/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Appenders</a:t>
            </a:r>
          </a:p>
          <a:p>
            <a:pPr lvl="2"/>
            <a:r>
              <a:rPr lang="en-US" sz="3600" dirty="0" smtClean="0"/>
              <a:t>Output destinations (e.g. XML file, database, …)</a:t>
            </a:r>
            <a:endParaRPr lang="en-US" sz="3600" dirty="0"/>
          </a:p>
          <a:p>
            <a:pPr lvl="1"/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Layouts</a:t>
            </a:r>
          </a:p>
          <a:p>
            <a:pPr lvl="2"/>
            <a:r>
              <a:rPr lang="en-US" sz="3600" dirty="0" smtClean="0"/>
              <a:t>Formats </a:t>
            </a:r>
            <a:r>
              <a:rPr lang="en-US" sz="3600" dirty="0"/>
              <a:t>that appenders use to write their output</a:t>
            </a:r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Log4j </a:t>
            </a:r>
            <a:r>
              <a:rPr lang="en-US" dirty="0" smtClean="0"/>
              <a:t>/ Log4Net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05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</a:t>
            </a:r>
            <a:r>
              <a:rPr lang="en-US" dirty="0" smtClean="0"/>
              <a:t>Log4Net – Example</a:t>
            </a:r>
            <a:endParaRPr lang="bg-BG" dirty="0"/>
          </a:p>
        </p:txBody>
      </p:sp>
      <p:sp>
        <p:nvSpPr>
          <p:cNvPr id="440324" name="Rectangle 4"/>
          <p:cNvSpPr>
            <a:spLocks noChangeArrowheads="1"/>
          </p:cNvSpPr>
          <p:nvPr/>
        </p:nvSpPr>
        <p:spPr bwMode="auto">
          <a:xfrm>
            <a:off x="982225" y="990600"/>
            <a:ext cx="10360501" cy="38369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Log4NetExample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readonly ILog log =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LogManager.GetLogger(typeof(Log4NetExample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lnSpc>
                <a:spcPts val="26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BasicConfigurator.Configure();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log.Debug("Debug message");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log.Error("Error message");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40329" name="Rectangle 9"/>
          <p:cNvSpPr>
            <a:spLocks noChangeArrowheads="1"/>
          </p:cNvSpPr>
          <p:nvPr/>
        </p:nvSpPr>
        <p:spPr bwMode="auto">
          <a:xfrm>
            <a:off x="907767" y="5461338"/>
            <a:ext cx="10470633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2010-12-16 23:25:08 DEBUG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Log4NetExample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Debug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message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2010-12-16 23:25:08 ERROR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Log4NetExample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message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idx="1"/>
          </p:nvPr>
        </p:nvSpPr>
        <p:spPr>
          <a:xfrm>
            <a:off x="431688" y="4800601"/>
            <a:ext cx="11325450" cy="576263"/>
          </a:xfrm>
          <a:noFill/>
          <a:ln/>
        </p:spPr>
        <p:txBody>
          <a:bodyPr>
            <a:normAutofit lnSpcReduction="10000"/>
          </a:bodyPr>
          <a:lstStyle/>
          <a:p>
            <a:r>
              <a:rPr lang="en-US" dirty="0"/>
              <a:t>Output from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Log4NetExample</a:t>
            </a:r>
          </a:p>
        </p:txBody>
      </p:sp>
    </p:spTree>
    <p:extLst>
      <p:ext uri="{BB962C8B-B14F-4D97-AF65-F5344CB8AC3E}">
        <p14:creationId xmlns:p14="http://schemas.microsoft.com/office/powerpoint/2010/main" val="2869228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Log4Net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materiales506.com/images/Text%20Docu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883" y="3352800"/>
            <a:ext cx="1929897" cy="1447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logging.apache.org/log4net/images/ls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324" y="3657599"/>
            <a:ext cx="4913620" cy="866776"/>
          </a:xfrm>
          <a:prstGeom prst="roundRect">
            <a:avLst>
              <a:gd name="adj" fmla="val 14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7110148" y="4076700"/>
            <a:ext cx="914162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Picture 2" descr="http://shivasoft.in/blog/wp-content/uploads/2010/09/implementl_log4net_ne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501" y="1021626"/>
            <a:ext cx="4913621" cy="2254974"/>
          </a:xfrm>
          <a:prstGeom prst="roundRect">
            <a:avLst>
              <a:gd name="adj" fmla="val 14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29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 Tools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JUnit, NUnit, CppUnit, TestNG, JsUnit, …</a:t>
            </a:r>
            <a:endParaRPr lang="en-US" dirty="0"/>
          </a:p>
        </p:txBody>
      </p:sp>
      <p:pic>
        <p:nvPicPr>
          <p:cNvPr id="63490" name="Picture 2" descr="http://blog.bronto.com/wp-content/uploads/2009/05/testing1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1000188"/>
            <a:ext cx="3796310" cy="1743012"/>
          </a:xfrm>
          <a:prstGeom prst="roundRect">
            <a:avLst>
              <a:gd name="adj" fmla="val 47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3492" name="Picture 4" descr="http://www.modulouno.it/Data/Home/Servizi/Testing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2" y="3200400"/>
            <a:ext cx="2899951" cy="1689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48" name="Picture 4" descr="http://blog.eleventy-two.com/wp-content/uploads/2009/03/logo-junit-org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05" y="1619312"/>
            <a:ext cx="3765107" cy="895288"/>
          </a:xfrm>
          <a:prstGeom prst="roundRect">
            <a:avLst>
              <a:gd name="adj" fmla="val 1003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nunit.org/img/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2" y="3429000"/>
            <a:ext cx="2497309" cy="100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1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Unit test </a:t>
            </a:r>
            <a:r>
              <a:rPr lang="en-US" dirty="0" smtClean="0"/>
              <a:t>is a program that tests pieces of code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Test a single method, class or component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Implement a common use case scenario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Confirm that the code works as expected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Or signal that the code is broken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Unit tests should have high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 coverage</a:t>
            </a:r>
            <a:r>
              <a:rPr lang="en-US" dirty="0" smtClean="0"/>
              <a:t>, e.g. 70-80%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Executed in the continuous integration process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Unit tests dramatically decrease the number of defects in the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4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</a:t>
            </a:r>
            <a:r>
              <a:rPr lang="en-US" dirty="0" smtClean="0"/>
              <a:t>Test – Example</a:t>
            </a:r>
            <a:endParaRPr lang="bg-BG" dirty="0"/>
          </a:p>
        </p:txBody>
      </p:sp>
      <p:sp>
        <p:nvSpPr>
          <p:cNvPr id="661508" name="Rectangle 4"/>
          <p:cNvSpPr>
            <a:spLocks noChangeArrowheads="1"/>
          </p:cNvSpPr>
          <p:nvPr/>
        </p:nvSpPr>
        <p:spPr bwMode="auto">
          <a:xfrm>
            <a:off x="816822" y="1257140"/>
            <a:ext cx="10457841" cy="50674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rmAutofit/>
          </a:bodyPr>
          <a:lstStyle/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sum(int[] array) {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sum = 0;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i=0; i&lt;array.length; i++)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array[i];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testSum() {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(sum(new int[]{1,2}) != 3)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TestFailedException("1+2 != 3");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(sum(new int[]{-2}) != -2)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TestFailedException("-2 != -2");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(sum(new int[]{}) != 0)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TestFailedException("0 != 0");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172" name="Picture 4" descr="http://media.if-not-true-then-false.com/2010/02/java-log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47913" y="1543050"/>
            <a:ext cx="1377179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03159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Unit testing frameworks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Simplify design, implementation and execution of unit tests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Popular unit testing </a:t>
            </a:r>
            <a:r>
              <a:rPr lang="en-US" noProof="1" smtClean="0"/>
              <a:t>frameworks</a:t>
            </a:r>
          </a:p>
          <a:p>
            <a:pPr lvl="1">
              <a:lnSpc>
                <a:spcPts val="3600"/>
              </a:lnSpc>
            </a:pPr>
            <a:r>
              <a:rPr lang="en-US" noProof="1" smtClean="0"/>
              <a:t>JUnit, TestNG – classical unit testing frameworks for Java</a:t>
            </a:r>
          </a:p>
          <a:p>
            <a:pPr lvl="1">
              <a:lnSpc>
                <a:spcPts val="3600"/>
              </a:lnSpc>
            </a:pPr>
            <a:r>
              <a:rPr lang="en-US" noProof="1" smtClean="0"/>
              <a:t>Visual Studio Team Test (VSTT), NUnit, MbUnit – for .NET development</a:t>
            </a:r>
          </a:p>
          <a:p>
            <a:pPr lvl="1">
              <a:lnSpc>
                <a:spcPts val="3600"/>
              </a:lnSpc>
            </a:pPr>
            <a:r>
              <a:rPr lang="en-US" noProof="1" smtClean="0"/>
              <a:t>cppUnit, UnitTest</a:t>
            </a:r>
            <a:r>
              <a:rPr lang="en-US" dirty="0" smtClean="0"/>
              <a:t>++ – for C++ developers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jsUnit – for JavaScript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 smtClean="0"/>
              <a:t>Unit Testing Frameworks / Tools</a:t>
            </a:r>
            <a:endParaRPr lang="en-US" sz="3900" dirty="0"/>
          </a:p>
        </p:txBody>
      </p:sp>
    </p:spTree>
    <p:extLst>
      <p:ext uri="{BB962C8B-B14F-4D97-AF65-F5344CB8AC3E}">
        <p14:creationId xmlns:p14="http://schemas.microsoft.com/office/powerpoint/2010/main" val="163779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Code coverage </a:t>
            </a:r>
            <a:r>
              <a:rPr lang="en-US" sz="3200" dirty="0" smtClean="0"/>
              <a:t>tools</a:t>
            </a:r>
          </a:p>
          <a:p>
            <a:pPr lvl="1">
              <a:lnSpc>
                <a:spcPts val="36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 smtClean="0"/>
              <a:t>Code coverage tools check what portion of the source code is covered by the unit tests</a:t>
            </a:r>
          </a:p>
          <a:p>
            <a:pPr lvl="1">
              <a:lnSpc>
                <a:spcPts val="36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 smtClean="0"/>
              <a:t>CodeCover for Eclipse – for Java</a:t>
            </a:r>
          </a:p>
          <a:p>
            <a:pPr lvl="1">
              <a:lnSpc>
                <a:spcPts val="36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 smtClean="0"/>
              <a:t>Visual Studio Team Suite – for C#</a:t>
            </a:r>
          </a:p>
          <a:p>
            <a:pPr lvl="1">
              <a:lnSpc>
                <a:spcPts val="36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 smtClean="0"/>
              <a:t>CoverageMeter – for C++</a:t>
            </a:r>
          </a:p>
          <a:p>
            <a:pPr>
              <a:lnSpc>
                <a:spcPts val="36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Mocking tools</a:t>
            </a:r>
          </a:p>
          <a:p>
            <a:pPr lvl="1">
              <a:lnSpc>
                <a:spcPts val="36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 smtClean="0"/>
              <a:t>Allow testing functionality that is still not implemented9, e.g. through its </a:t>
            </a:r>
            <a:r>
              <a:rPr lang="en-US" noProof="1" smtClean="0"/>
              <a:t>interface</a:t>
            </a:r>
          </a:p>
          <a:p>
            <a:pPr lvl="1">
              <a:lnSpc>
                <a:spcPts val="36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noProof="1" smtClean="0"/>
              <a:t>Moq, TypeMock, Rhino Mock</a:t>
            </a:r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 smtClean="0"/>
              <a:t>Code Coverage &amp; Mocking Tools</a:t>
            </a:r>
            <a:endParaRPr lang="en-US" sz="3900" dirty="0"/>
          </a:p>
        </p:txBody>
      </p:sp>
    </p:spTree>
    <p:extLst>
      <p:ext uri="{BB962C8B-B14F-4D97-AF65-F5344CB8AC3E}">
        <p14:creationId xmlns:p14="http://schemas.microsoft.com/office/powerpoint/2010/main" val="281938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christiano.ch/wordpress/wp-content/uploads/2010/04/Logo_Visual_Studio_20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19" t="-13554" r="-4843" b="-13255"/>
          <a:stretch/>
        </p:blipFill>
        <p:spPr bwMode="auto">
          <a:xfrm>
            <a:off x="6475412" y="2176136"/>
            <a:ext cx="4658531" cy="156515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441" y="3826497"/>
            <a:ext cx="10969943" cy="1355105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Integrated Development Environments (IDEs)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441" y="5374480"/>
            <a:ext cx="10969943" cy="1365365"/>
          </a:xfrm>
        </p:spPr>
        <p:txBody>
          <a:bodyPr/>
          <a:lstStyle/>
          <a:p>
            <a:r>
              <a:rPr lang="en-US" dirty="0" smtClean="0"/>
              <a:t>Visual Studio, </a:t>
            </a:r>
            <a:r>
              <a:rPr lang="en-US" dirty="0" err="1"/>
              <a:t>IntelliJ</a:t>
            </a:r>
            <a:r>
              <a:rPr lang="en-US" dirty="0"/>
              <a:t> </a:t>
            </a:r>
            <a:r>
              <a:rPr lang="en-US" dirty="0" smtClean="0"/>
              <a:t>IDEA, Eclipse, </a:t>
            </a:r>
            <a:r>
              <a:rPr lang="en-US" dirty="0" err="1" smtClean="0"/>
              <a:t>Netbeans</a:t>
            </a:r>
            <a:r>
              <a:rPr lang="en-US" dirty="0" smtClean="0"/>
              <a:t>, JDeveloper, </a:t>
            </a:r>
            <a:r>
              <a:rPr lang="en-US" dirty="0" err="1" smtClean="0"/>
              <a:t>WebStorm</a:t>
            </a:r>
            <a:r>
              <a:rPr lang="en-US" dirty="0" smtClean="0"/>
              <a:t>, Code::Blocks</a:t>
            </a:r>
            <a:endParaRPr lang="en-US" dirty="0"/>
          </a:p>
        </p:txBody>
      </p:sp>
      <p:pic>
        <p:nvPicPr>
          <p:cNvPr id="1046" name="Picture 22" descr="http://blogs.msdn.com/resized-image.ashx/__size/550x0/__key/CommunityServer-Components-UserFiles/00-00-29-90-33-Attached+Files/4341.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59" y="1736554"/>
            <a:ext cx="1625177" cy="69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linux2000.files.wordpress.com/2008/04/1eclipse_logo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38904" y="1323202"/>
            <a:ext cx="3232871" cy="173973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karthicklive.com/blog/wp-content/uploads/2009/08/zend-studio-7-karthicklive.com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86" y="2855726"/>
            <a:ext cx="2853086" cy="752022"/>
          </a:xfrm>
          <a:prstGeom prst="rect">
            <a:avLst/>
          </a:prstGeom>
          <a:ln>
            <a:solidFill>
              <a:srgbClr val="3D5C00">
                <a:alpha val="49804"/>
              </a:srgb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hetangole.com/blog/wp-content/uploads/2010/10/NetBeans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064" y="2855726"/>
            <a:ext cx="2487711" cy="812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market.eclipsesource.com/yoxos/doc/org.eclipse.cdt.feature.group/logo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763" y="565013"/>
            <a:ext cx="1914649" cy="117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1.bp.blogspot.com/_RyhrdnlxJ-4/SbvLTQviPNI/AAAAAAAAF1Y/Go-9Q3o4Pg4/s400/pydev_logo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74469"/>
            <a:ext cx="2209225" cy="64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confluence.jetbrains.com/download/attachments/51943829/webstorm_logo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1117366"/>
            <a:ext cx="4300135" cy="96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2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Test automation</a:t>
            </a:r>
          </a:p>
          <a:p>
            <a:pPr lvl="1"/>
            <a:r>
              <a:rPr lang="en-US" dirty="0" smtClean="0"/>
              <a:t>Replaces manual tests (performed by people) with automated tests (performed by script)</a:t>
            </a:r>
          </a:p>
          <a:p>
            <a:pPr lvl="1"/>
            <a:r>
              <a:rPr lang="en-US" dirty="0" smtClean="0"/>
              <a:t>Automatically run test scenarios and compare the actual outcomes to predicted outcomes</a:t>
            </a:r>
          </a:p>
          <a:p>
            <a:r>
              <a:rPr lang="en-US" dirty="0" smtClean="0"/>
              <a:t>Automated testing tools</a:t>
            </a:r>
          </a:p>
          <a:p>
            <a:pPr lvl="1"/>
            <a:r>
              <a:rPr lang="en-US" dirty="0" smtClean="0"/>
              <a:t>Record and replay test scenarios</a:t>
            </a:r>
          </a:p>
          <a:p>
            <a:r>
              <a:rPr lang="en-US" dirty="0" smtClean="0"/>
              <a:t>Automated testing frameworks</a:t>
            </a:r>
          </a:p>
          <a:p>
            <a:pPr lvl="1"/>
            <a:r>
              <a:rPr lang="en-US" dirty="0" smtClean="0"/>
              <a:t>Allow programmatically simulate user activity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80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12589" y="4238804"/>
            <a:ext cx="10563648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Unit Testing and Code Coverage with VSTT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12589" y="5791200"/>
            <a:ext cx="10563648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 descr="http://www.tcbmag.com/images/industriestrends/technology/articles/asset_upload_file841_1046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19" y="990600"/>
            <a:ext cx="6926294" cy="291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Trash\bug-sear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296" y="2200551"/>
            <a:ext cx="2653609" cy="1476375"/>
          </a:xfrm>
          <a:prstGeom prst="roundRect">
            <a:avLst>
              <a:gd name="adj" fmla="val 70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52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1471" y="3495302"/>
            <a:ext cx="8125883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Bug Tracking / Issue Tracking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9012" y="5029200"/>
            <a:ext cx="10058400" cy="1365365"/>
          </a:xfrm>
        </p:spPr>
        <p:txBody>
          <a:bodyPr/>
          <a:lstStyle/>
          <a:p>
            <a:r>
              <a:rPr lang="en-US" dirty="0" smtClean="0"/>
              <a:t>TRAC, Bugzilla, JIRA, TFS, SourceForge, Google Code, </a:t>
            </a:r>
            <a:r>
              <a:rPr lang="en-US" dirty="0" err="1" smtClean="0"/>
              <a:t>CodePlex</a:t>
            </a:r>
            <a:r>
              <a:rPr lang="en-US" dirty="0" smtClean="0"/>
              <a:t>, GitHub</a:t>
            </a:r>
            <a:endParaRPr lang="en-US" dirty="0"/>
          </a:p>
        </p:txBody>
      </p:sp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493" y="1266824"/>
            <a:ext cx="3301140" cy="1857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://t3.gstatic.com/images?q=tbn:5h1ziP0_-SiQgM:http://www.techprone.com/wp-content/uploads/2009/02/bugtracking.jpg&amp;t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779" y="1266824"/>
            <a:ext cx="4074551" cy="18573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1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 Tracking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Bug tracking / issue tracking systems</a:t>
            </a:r>
          </a:p>
          <a:p>
            <a:pPr lvl="1"/>
            <a:r>
              <a:rPr lang="en-US" dirty="0" smtClean="0"/>
              <a:t>Track bugs / issues related to software development,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tickets</a:t>
            </a:r>
          </a:p>
          <a:p>
            <a:r>
              <a:rPr lang="en-US" dirty="0" smtClean="0">
                <a:sym typeface="Wingdings" pitchFamily="2" charset="2"/>
              </a:rPr>
              <a:t>Tickets consist of: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Category: bug / feature request / task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State: </a:t>
            </a:r>
            <a:r>
              <a:rPr lang="en-US" dirty="0" smtClean="0"/>
              <a:t>new </a:t>
            </a:r>
            <a:r>
              <a:rPr lang="en-US" dirty="0" smtClean="0">
                <a:sym typeface="Wingdings" pitchFamily="2" charset="2"/>
              </a:rPr>
              <a:t> assigned  fixed / implemented  closed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Priority: critical / high / medium/ low / etc.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Owner / responsible person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Summary, description, attachments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4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114800"/>
            <a:ext cx="8938472" cy="820600"/>
          </a:xfrm>
        </p:spPr>
        <p:txBody>
          <a:bodyPr/>
          <a:lstStyle/>
          <a:p>
            <a:r>
              <a:rPr lang="en-US" dirty="0" smtClean="0"/>
              <a:t>Code Analysis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17309" y="4916768"/>
            <a:ext cx="9954207" cy="1365365"/>
          </a:xfrm>
          <a:ln>
            <a:noFill/>
          </a:ln>
          <a:effectLst>
            <a:softEdge rad="112500"/>
          </a:effectLst>
        </p:spPr>
        <p:txBody>
          <a:bodyPr/>
          <a:lstStyle/>
          <a:p>
            <a:r>
              <a:rPr lang="en-US" dirty="0" smtClean="0"/>
              <a:t>FxCop, </a:t>
            </a:r>
            <a:r>
              <a:rPr lang="en-US" dirty="0" err="1" smtClean="0"/>
              <a:t>StyleCop</a:t>
            </a:r>
            <a:r>
              <a:rPr lang="en-US" noProof="1" smtClean="0"/>
              <a:t>, Checkstyle, devAdvantage, FindBugs, BoundsChecker </a:t>
            </a:r>
            <a:endParaRPr lang="en-US" noProof="1"/>
          </a:p>
        </p:txBody>
      </p:sp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09" y="1752600"/>
            <a:ext cx="3809008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266" name="Picture 2" descr="http://www.compuville.ca/comp-sys/beta/research_services_2_b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302" y="1752599"/>
            <a:ext cx="5750214" cy="20690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4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/>
              <a:t>Code analysis tools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Analyze the source code for bad coding style / unwanted coding practices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Static analysis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Examine the source code at compile-time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Could work with the source code or with the compiled assemblies / JAR archives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Dynamic analysis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Analyses the code at runtime (usually done 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 instrumentation</a:t>
            </a:r>
            <a:r>
              <a:rPr lang="en-US" dirty="0" smtClean="0"/>
              <a:t>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Analysis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8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StyleCop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7106" name="Picture 2" descr="http://theplasticspoon.blogs.com/the_plastic_spoon/images/2008/04/01/simpsons20cop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1707764"/>
            <a:ext cx="3567772" cy="2912060"/>
          </a:xfrm>
          <a:prstGeom prst="roundRect">
            <a:avLst>
              <a:gd name="adj" fmla="val 325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290" name="Picture 2" descr="http://shivasoft.in/blog/wp-content/uploads/2010/05/fxcop.pn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BFCFD"/>
              </a:clrFrom>
              <a:clrTo>
                <a:srgbClr val="FB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2" y="1524000"/>
            <a:ext cx="1857951" cy="163979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lh6.ggpht.com/rbanks54/SDtj37BrWPI/AAAAAAAAAWY/QlFuZpw_4Ik/image_thumb%5B3%5D.png?imgmax=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2206531"/>
            <a:ext cx="3618557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73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http://yurukov.net/blog/wp-content/uploads/2007/11/assembl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973" y="1825747"/>
            <a:ext cx="4183971" cy="2212852"/>
          </a:xfrm>
          <a:prstGeom prst="roundRect">
            <a:avLst>
              <a:gd name="adj" fmla="val 50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314" name="Picture 2" descr="http://www.instructables.com/image/F069UP4FWM6T89F/How-to-Disassemble-a-Motorola-Razr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60" y="1825748"/>
            <a:ext cx="3932933" cy="2212852"/>
          </a:xfrm>
          <a:prstGeom prst="roundRect">
            <a:avLst>
              <a:gd name="adj" fmla="val 50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Code Decompilation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719034"/>
          </a:xfrm>
        </p:spPr>
        <p:txBody>
          <a:bodyPr/>
          <a:lstStyle/>
          <a:p>
            <a:r>
              <a:rPr lang="en-US" noProof="1" smtClean="0"/>
              <a:t>dotPeek, IL </a:t>
            </a:r>
            <a:r>
              <a:rPr lang="en-US" dirty="0" smtClean="0"/>
              <a:t>Spy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5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decompilator / code disassembler</a:t>
            </a:r>
          </a:p>
          <a:p>
            <a:pPr lvl="1"/>
            <a:r>
              <a:rPr lang="en-US" dirty="0" smtClean="0"/>
              <a:t>Reconstructs the source code (to some extent) from the compiled code</a:t>
            </a:r>
          </a:p>
          <a:p>
            <a:pPr lvl="1"/>
            <a:r>
              <a:rPr lang="en-US" dirty="0" smtClean="0"/>
              <a:t>.NET assembly </a:t>
            </a:r>
            <a:r>
              <a:rPr lang="en-US" dirty="0" smtClean="0">
                <a:sym typeface="Wingdings" pitchFamily="2" charset="2"/>
              </a:rPr>
              <a:t> C# / VB.NET source code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JAR archive /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.class</a:t>
            </a:r>
            <a:r>
              <a:rPr lang="en-US" dirty="0" smtClean="0"/>
              <a:t> file </a:t>
            </a:r>
            <a:r>
              <a:rPr lang="en-US" dirty="0" smtClean="0">
                <a:sym typeface="Wingdings" pitchFamily="2" charset="2"/>
              </a:rPr>
              <a:t> Java source code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.EXE file  C / C++ / Assembler code</a:t>
            </a:r>
          </a:p>
          <a:p>
            <a:r>
              <a:rPr lang="en-US" dirty="0" smtClean="0">
                <a:sym typeface="Wingdings" pitchFamily="2" charset="2"/>
              </a:rPr>
              <a:t>Reconstructed code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Is not always 100% compilable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Loses private identifier names and comments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 err="1" smtClean="0"/>
              <a:t>Decompilation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17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ym typeface="Wingdings" pitchFamily="2" charset="2"/>
              </a:rPr>
              <a:t>.NET </a:t>
            </a:r>
          </a:p>
          <a:p>
            <a:pPr lvl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ym typeface="Wingdings" pitchFamily="2" charset="2"/>
                <a:hlinkClick r:id="rId2"/>
              </a:rPr>
              <a:t>dotPeek</a:t>
            </a:r>
            <a:r>
              <a:rPr lang="en-US" dirty="0" smtClean="0">
                <a:sym typeface="Wingdings" pitchFamily="2" charset="2"/>
              </a:rPr>
              <a:t>– free, powerful .NET decompiler </a:t>
            </a:r>
          </a:p>
          <a:p>
            <a:pPr lvl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ym typeface="Wingdings" pitchFamily="2" charset="2"/>
                <a:hlinkClick r:id="rId3"/>
              </a:rPr>
              <a:t>ILSpy </a:t>
            </a:r>
            <a:r>
              <a:rPr lang="en-US" dirty="0" smtClean="0">
                <a:sym typeface="Wingdings" pitchFamily="2" charset="2"/>
              </a:rPr>
              <a:t>– powerful, great usability, free</a:t>
            </a:r>
          </a:p>
          <a:p>
            <a:pPr lvl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ym typeface="Wingdings" pitchFamily="2" charset="2"/>
              </a:rPr>
              <a:t>ILDASM – part of .NET SDK, decompiles to IL code</a:t>
            </a:r>
          </a:p>
          <a:p>
            <a:pPr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ym typeface="Wingdings" pitchFamily="2" charset="2"/>
              </a:rPr>
              <a:t>Java</a:t>
            </a:r>
          </a:p>
          <a:p>
            <a:pPr lvl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DJ Java </a:t>
            </a:r>
            <a:r>
              <a:rPr lang="en-US" noProof="1" smtClean="0"/>
              <a:t>Decompiler</a:t>
            </a:r>
          </a:p>
          <a:p>
            <a:pPr lvl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JD (JD-Core / JD-GUI / JD-Eclipse)</a:t>
            </a:r>
          </a:p>
          <a:p>
            <a:pPr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.EXE file</a:t>
            </a:r>
          </a:p>
          <a:p>
            <a:pPr lvl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Boomerang Decompiler – </a:t>
            </a:r>
            <a:r>
              <a:rPr lang="en-US" noProof="1" smtClean="0">
                <a:sym typeface="Wingdings" pitchFamily="2" charset="2"/>
              </a:rPr>
              <a:t>outputs C source code</a:t>
            </a:r>
            <a:endParaRPr lang="en-US" noProof="1" smtClean="0"/>
          </a:p>
          <a:p>
            <a:pPr lvl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IDA Pro – powerful disassembler / debugger</a:t>
            </a:r>
          </a:p>
          <a:p>
            <a:pPr lvl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OllyDbg, W32DASM, etc.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Decomplation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7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Visual Studio </a:t>
            </a:r>
            <a:r>
              <a:rPr lang="en-US" dirty="0" smtClean="0"/>
              <a:t>is official .NET development tool from Microsoft</a:t>
            </a:r>
          </a:p>
          <a:p>
            <a:pPr lvl="1"/>
            <a:r>
              <a:rPr lang="en-US" dirty="0" smtClean="0"/>
              <a:t>Multiple languages: C#, VB.NET, C++, JavaScript, …</a:t>
            </a:r>
          </a:p>
          <a:p>
            <a:pPr lvl="1"/>
            <a:r>
              <a:rPr lang="en-US" dirty="0" smtClean="0"/>
              <a:t>Multiple technologies and platforms: ASP.NET, WPF, Silverlight, WWF, WCF, Windows Phone</a:t>
            </a:r>
          </a:p>
          <a:p>
            <a:pPr lvl="1"/>
            <a:r>
              <a:rPr lang="en-US" dirty="0" smtClean="0"/>
              <a:t>Very powerful and feature rich</a:t>
            </a:r>
          </a:p>
          <a:p>
            <a:pPr lvl="1"/>
            <a:r>
              <a:rPr lang="en-US" dirty="0" smtClean="0"/>
              <a:t>Write, compile, model, design GUI, forms, data, build, execute, debug, test, deploy, refactor, …</a:t>
            </a:r>
          </a:p>
          <a:p>
            <a:pPr lvl="1"/>
            <a:r>
              <a:rPr lang="en-US" dirty="0" smtClean="0"/>
              <a:t>Commercial product, has free editions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Visual Studio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6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441" y="4665801"/>
            <a:ext cx="10969943" cy="820600"/>
          </a:xfrm>
        </p:spPr>
        <p:txBody>
          <a:bodyPr/>
          <a:lstStyle/>
          <a:p>
            <a:r>
              <a:rPr lang="en-US" dirty="0" err="1" smtClean="0"/>
              <a:t>ILSpy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441" y="5526880"/>
            <a:ext cx="10969943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1986" name="Picture 2" descr="http://www.yodokurosawa.com/images/reflector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68" y="914401"/>
            <a:ext cx="4443842" cy="3295651"/>
          </a:xfrm>
          <a:prstGeom prst="roundRect">
            <a:avLst>
              <a:gd name="adj" fmla="val 339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http://interactiveasp.net/cfs-filesystemfile.ashx/__key/CommunityServer.Blogs.Components.WeblogFiles/natesstuff/ILSpyLogo_5F00_3820997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32807">
            <a:off x="2434333" y="987890"/>
            <a:ext cx="1675963" cy="12573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08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1465400"/>
            <a:ext cx="10563648" cy="820600"/>
          </a:xfrm>
        </p:spPr>
        <p:txBody>
          <a:bodyPr/>
          <a:lstStyle/>
          <a:p>
            <a:r>
              <a:rPr lang="en-US" dirty="0" smtClean="0"/>
              <a:t>Code Obfuscators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589" y="2402679"/>
            <a:ext cx="10563648" cy="719034"/>
          </a:xfrm>
        </p:spPr>
        <p:txBody>
          <a:bodyPr/>
          <a:lstStyle/>
          <a:p>
            <a:r>
              <a:rPr lang="en-US" dirty="0" smtClean="0"/>
              <a:t>Making Reverse Engineering Difficult</a:t>
            </a:r>
            <a:endParaRPr lang="en-US" dirty="0"/>
          </a:p>
        </p:txBody>
      </p:sp>
      <p:pic>
        <p:nvPicPr>
          <p:cNvPr id="40962" name="Picture 2" descr="http://bureto.com/images/GORENJE_M_505_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03" y="4171950"/>
            <a:ext cx="2564732" cy="1924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964" name="Picture 4" descr="http://www.nitrogentiremachine.com/test_difficul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310" y="4191000"/>
            <a:ext cx="2377103" cy="190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362" name="Picture 2" descr="http://www.velvetdicebag.net/images/vdb/obfusca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83" y="3609974"/>
            <a:ext cx="2704396" cy="24860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4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 obfuscation</a:t>
            </a:r>
          </a:p>
          <a:p>
            <a:pPr lvl="1"/>
            <a:r>
              <a:rPr lang="en-US" dirty="0" smtClean="0"/>
              <a:t>Transform the source code or compiled .NET / Java code into a difficult to understand form</a:t>
            </a:r>
          </a:p>
          <a:p>
            <a:pPr lvl="1"/>
            <a:r>
              <a:rPr lang="en-US" dirty="0" smtClean="0"/>
              <a:t>Obfuscated code has the same behavior</a:t>
            </a:r>
          </a:p>
          <a:p>
            <a:pPr lvl="1"/>
            <a:r>
              <a:rPr lang="en-US" dirty="0" smtClean="0"/>
              <a:t>Sometimes is a bit slower due to changes and additions in the control logic</a:t>
            </a:r>
          </a:p>
          <a:p>
            <a:pPr lvl="1"/>
            <a:r>
              <a:rPr lang="en-US" dirty="0" smtClean="0"/>
              <a:t>Obfuscated code is the opposite of the high-quality code</a:t>
            </a:r>
          </a:p>
          <a:p>
            <a:pPr lvl="1"/>
            <a:r>
              <a:rPr lang="en-US" dirty="0" smtClean="0"/>
              <a:t>Obfuscation is a form of security through obscurity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Obfuscation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93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/>
              <a:t>Rewrite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-loops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 smtClean="0"/>
              <a:t>-loops followed by a series of cascading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dirty="0" smtClean="0"/>
              <a:t> statements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Sometimes change iteration into recursion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Obfuscate programming constructs (e.g. turn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 statements into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?:</a:t>
            </a:r>
            <a:r>
              <a:rPr lang="en-US" dirty="0" smtClean="0"/>
              <a:t> operators)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Introduce meaningless identifier names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Remove intermediate variables and literals by repeating them as expressions in the code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Remove literals (e.g. 0 and 1) – use expressions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Randomize code formatting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Obfuscation 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01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Original source code in C#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Obfuscation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721" y="2011502"/>
            <a:ext cx="5484971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second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3; i &lt;= N; i++)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 = first + second;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= second;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= result;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992839" y="838200"/>
            <a:ext cx="5180251" cy="57912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000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67446" y="2008526"/>
            <a:ext cx="6018232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 = </a:t>
            </a: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1L;</a:t>
            </a:r>
          </a:p>
          <a:p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 = </a:t>
            </a: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1L;</a:t>
            </a:r>
          </a:p>
          <a:p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___ </a:t>
            </a: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3; ___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 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_____; ___++)</a:t>
            </a:r>
            <a:endParaRPr lang="pt-B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____ </a:t>
            </a: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 + </a:t>
            </a: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pt-B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 = </a:t>
            </a: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pt-B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__ </a:t>
            </a:r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____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pt-B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pt-B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pt-B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____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965858" y="1202267"/>
            <a:ext cx="5484971" cy="1066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Obfuscated and decompiled</a:t>
            </a:r>
          </a:p>
        </p:txBody>
      </p:sp>
    </p:spTree>
    <p:extLst>
      <p:ext uri="{BB962C8B-B14F-4D97-AF65-F5344CB8AC3E}">
        <p14:creationId xmlns:p14="http://schemas.microsoft.com/office/powerpoint/2010/main" val="328910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.NET obfuscators</a:t>
            </a:r>
          </a:p>
          <a:p>
            <a:pPr lvl="1"/>
            <a:r>
              <a:rPr lang="en-US" dirty="0" smtClean="0"/>
              <a:t>Eazfuscator.NET – free</a:t>
            </a:r>
          </a:p>
          <a:p>
            <a:pPr lvl="1"/>
            <a:r>
              <a:rPr lang="en-US" noProof="1" smtClean="0"/>
              <a:t>{smartassembly} </a:t>
            </a:r>
            <a:r>
              <a:rPr lang="en-US" dirty="0" smtClean="0"/>
              <a:t>– commercial license, very powerful – assembly obfuscation + compression</a:t>
            </a:r>
          </a:p>
          <a:p>
            <a:r>
              <a:rPr lang="en-US" dirty="0" smtClean="0"/>
              <a:t>Java obfuscators</a:t>
            </a:r>
          </a:p>
          <a:p>
            <a:pPr lvl="1"/>
            <a:r>
              <a:rPr lang="en-US" dirty="0" smtClean="0"/>
              <a:t>ProGuard – free, open-source</a:t>
            </a:r>
          </a:p>
          <a:p>
            <a:pPr lvl="1"/>
            <a:r>
              <a:rPr lang="en-US" dirty="0" smtClean="0"/>
              <a:t>yGuard – free, open source</a:t>
            </a:r>
          </a:p>
          <a:p>
            <a:r>
              <a:rPr lang="en-US" dirty="0" smtClean="0"/>
              <a:t>C++ obfuscators</a:t>
            </a:r>
          </a:p>
          <a:p>
            <a:pPr lvl="1"/>
            <a:r>
              <a:rPr lang="en-US" dirty="0" smtClean="0"/>
              <a:t>Stunnix C++ Obfuscator – commercial product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Obfuscation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6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030" y="4343400"/>
            <a:ext cx="8938472" cy="820600"/>
          </a:xfrm>
        </p:spPr>
        <p:txBody>
          <a:bodyPr/>
          <a:lstStyle/>
          <a:p>
            <a:r>
              <a:rPr lang="en-US" dirty="0" smtClean="0"/>
              <a:t>Code Profilers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03509" y="5181600"/>
            <a:ext cx="8938472" cy="1365365"/>
          </a:xfrm>
        </p:spPr>
        <p:txBody>
          <a:bodyPr/>
          <a:lstStyle/>
          <a:p>
            <a:r>
              <a:rPr lang="en-US" dirty="0" smtClean="0"/>
              <a:t>ANTS Profiler for .NET, YourKit Profiler for .NET, Netbeans Profiler for Java</a:t>
            </a:r>
            <a:endParaRPr lang="en-US" dirty="0"/>
          </a:p>
        </p:txBody>
      </p:sp>
      <p:pic>
        <p:nvPicPr>
          <p:cNvPr id="33794" name="Picture 2" descr="http://www.fogale.com/optical_profilers/media/M3D/m3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2" y="1219200"/>
            <a:ext cx="2761531" cy="27622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410" name="Picture 2" descr="http://www.xlsoft.com/en/products/automatedqa/images/products/aqtime/collage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91" y="1219200"/>
            <a:ext cx="4272411" cy="27622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13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37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Profilers </a:t>
            </a:r>
            <a:r>
              <a:rPr lang="en-US" sz="3200" dirty="0" smtClean="0"/>
              <a:t>are tools for gathering performance data and finding performance bottlenecks</a:t>
            </a:r>
          </a:p>
          <a:p>
            <a:pPr lvl="1">
              <a:lnSpc>
                <a:spcPts val="3700"/>
              </a:lnSpc>
            </a:pPr>
            <a:r>
              <a:rPr lang="en-US" sz="2800" dirty="0" smtClean="0"/>
              <a:t>Implemented by code instrumentation or based on built-in platform debugging / profiling APIs</a:t>
            </a:r>
          </a:p>
          <a:p>
            <a:pPr lvl="1">
              <a:lnSpc>
                <a:spcPts val="3700"/>
              </a:lnSpc>
            </a:pPr>
            <a:r>
              <a:rPr lang="en-US" sz="2800" dirty="0" smtClean="0"/>
              <a:t>Gather statistics for method calls, uses of classes, objects, data, memory, threads, etc.</a:t>
            </a:r>
          </a:p>
          <a:p>
            <a:pPr>
              <a:lnSpc>
                <a:spcPts val="3700"/>
              </a:lnSpc>
            </a:pPr>
            <a:r>
              <a:rPr lang="en-US" sz="3200" dirty="0" smtClean="0"/>
              <a:t>CPU profilers</a:t>
            </a:r>
          </a:p>
          <a:p>
            <a:pPr lvl="1">
              <a:lnSpc>
                <a:spcPts val="3700"/>
              </a:lnSpc>
            </a:pPr>
            <a:r>
              <a:rPr lang="en-US" sz="2800" dirty="0" smtClean="0"/>
              <a:t>Find performance bottlenecks</a:t>
            </a:r>
          </a:p>
          <a:p>
            <a:pPr>
              <a:lnSpc>
                <a:spcPts val="3700"/>
              </a:lnSpc>
            </a:pPr>
            <a:r>
              <a:rPr lang="en-US" sz="3200" dirty="0" smtClean="0"/>
              <a:t>Memory profilers</a:t>
            </a:r>
          </a:p>
          <a:p>
            <a:pPr lvl="1">
              <a:lnSpc>
                <a:spcPts val="3700"/>
              </a:lnSpc>
            </a:pPr>
            <a:r>
              <a:rPr lang="en-US" sz="2800" dirty="0" smtClean="0"/>
              <a:t>Find memory allocation problems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89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096680"/>
            <a:ext cx="10969943" cy="820600"/>
          </a:xfrm>
        </p:spPr>
        <p:txBody>
          <a:bodyPr/>
          <a:lstStyle/>
          <a:p>
            <a:r>
              <a:rPr lang="en-US" dirty="0" smtClean="0"/>
              <a:t>Refactoring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309" y="4993480"/>
            <a:ext cx="9954207" cy="1365365"/>
          </a:xfrm>
        </p:spPr>
        <p:txBody>
          <a:bodyPr/>
          <a:lstStyle/>
          <a:p>
            <a:r>
              <a:rPr lang="en-US" dirty="0" err="1" smtClean="0"/>
              <a:t>ReSharper</a:t>
            </a:r>
            <a:r>
              <a:rPr lang="en-US" dirty="0" smtClean="0"/>
              <a:t>, IntelliJ IDEA, Visual Studio, Eclipse, Netbeans, JDeveloper</a:t>
            </a:r>
            <a:endParaRPr lang="en-US" dirty="0"/>
          </a:p>
        </p:txBody>
      </p:sp>
      <p:pic>
        <p:nvPicPr>
          <p:cNvPr id="29698" name="Picture 2" descr="http://rlv.zcache.com/refactoring_poster-p228118789330102998tdcp_40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647" y="1447800"/>
            <a:ext cx="4977104" cy="1981200"/>
          </a:xfrm>
          <a:prstGeom prst="roundRect">
            <a:avLst>
              <a:gd name="adj" fmla="val 57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23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Refactoring</a:t>
            </a:r>
          </a:p>
          <a:p>
            <a:pPr lvl="1"/>
            <a:r>
              <a:rPr lang="en-US" dirty="0" smtClean="0"/>
              <a:t>Improving the design of the existing code without changing its behavior</a:t>
            </a:r>
          </a:p>
          <a:p>
            <a:r>
              <a:rPr lang="en-US" dirty="0" smtClean="0"/>
              <a:t>Typical refactoring patterns</a:t>
            </a:r>
          </a:p>
          <a:p>
            <a:pPr lvl="1"/>
            <a:r>
              <a:rPr lang="en-US" dirty="0" smtClean="0"/>
              <a:t>Rename variable / class / method / member</a:t>
            </a:r>
          </a:p>
          <a:p>
            <a:pPr lvl="1"/>
            <a:r>
              <a:rPr lang="en-US" dirty="0" smtClean="0"/>
              <a:t>Extract method</a:t>
            </a:r>
          </a:p>
          <a:p>
            <a:pPr lvl="1"/>
            <a:r>
              <a:rPr lang="en-US" dirty="0" smtClean="0"/>
              <a:t>Extract constant</a:t>
            </a:r>
          </a:p>
          <a:p>
            <a:pPr lvl="1"/>
            <a:r>
              <a:rPr lang="en-US" dirty="0" smtClean="0"/>
              <a:t>Extract interface</a:t>
            </a:r>
          </a:p>
          <a:p>
            <a:pPr lvl="1"/>
            <a:r>
              <a:rPr lang="en-US" dirty="0" smtClean="0"/>
              <a:t>Encapsulate field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5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– Screenshot</a:t>
            </a:r>
            <a:endParaRPr lang="en-US" dirty="0"/>
          </a:p>
        </p:txBody>
      </p:sp>
      <p:pic>
        <p:nvPicPr>
          <p:cNvPr id="1026" name="Picture 2" descr="http://www.sdtimes.com/blog/image.axd?picture=2009%2F5%2F02-24visualstudio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66" y="1066800"/>
            <a:ext cx="11421265" cy="54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471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 in Visual 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25602" name="Picture 2" descr="http://i.msdn.microsoft.com/ms379618.vs2005_refactoring-fig1(en-US,VS.80)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750" y="1149486"/>
            <a:ext cx="8532178" cy="51751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563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648" y="1005840"/>
            <a:ext cx="4875530" cy="2423160"/>
          </a:xfrm>
          <a:prstGeom prst="roundRect">
            <a:avLst>
              <a:gd name="adj" fmla="val 544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11015" y="4019020"/>
            <a:ext cx="10766795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Refactoring in Visual Studio</a:t>
            </a:r>
            <a:br>
              <a:rPr lang="en-US" dirty="0" smtClean="0"/>
            </a:br>
            <a:r>
              <a:rPr lang="en-US" dirty="0" smtClean="0"/>
              <a:t>with / </a:t>
            </a:r>
            <a:r>
              <a:rPr lang="en-US" noProof="1" smtClean="0"/>
              <a:t>without ReSharper</a:t>
            </a:r>
            <a:endParaRPr lang="en-US" noProof="1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11015" y="5603080"/>
            <a:ext cx="10766795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5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Build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CMake, Ant, Maven, MSBuild</a:t>
            </a:r>
            <a:endParaRPr lang="en-US" dirty="0"/>
          </a:p>
        </p:txBody>
      </p:sp>
      <p:pic>
        <p:nvPicPr>
          <p:cNvPr id="25602" name="Picture 2" descr="http://www.a-m-c.com/content/m101/industry_highlight/robotics_fixed/end-polish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622" y="1842678"/>
            <a:ext cx="3072600" cy="22721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434" name="Picture 2" descr="http://www.serena.com/images/products/builder/build-info-graphic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56" y="1842678"/>
            <a:ext cx="5353062" cy="22721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46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729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600" dirty="0" smtClean="0"/>
              <a:t>What means to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build</a:t>
            </a:r>
            <a:r>
              <a:rPr lang="en-US" sz="3600" dirty="0" smtClean="0"/>
              <a:t> software?</a:t>
            </a:r>
          </a:p>
          <a:p>
            <a:pPr lvl="1">
              <a:defRPr/>
            </a:pPr>
            <a:r>
              <a:rPr lang="en-US" sz="3600" dirty="0" smtClean="0"/>
              <a:t>The process of compiling and assembling the system's modules to obtain the final product</a:t>
            </a:r>
          </a:p>
          <a:p>
            <a:pPr lvl="1">
              <a:defRPr/>
            </a:pPr>
            <a:r>
              <a:rPr lang="en-US" sz="3600" dirty="0" smtClean="0"/>
              <a:t>Build activities can also include:</a:t>
            </a:r>
          </a:p>
          <a:p>
            <a:pPr lvl="2">
              <a:defRPr/>
            </a:pPr>
            <a:r>
              <a:rPr lang="en-US" sz="3200" dirty="0" smtClean="0"/>
              <a:t>Getting the latest version from the source control repository</a:t>
            </a:r>
          </a:p>
          <a:p>
            <a:pPr lvl="2">
              <a:defRPr/>
            </a:pPr>
            <a:r>
              <a:rPr lang="en-US" sz="3200" dirty="0" smtClean="0"/>
              <a:t>Linking external resources</a:t>
            </a:r>
          </a:p>
          <a:p>
            <a:pPr lvl="2">
              <a:defRPr/>
            </a:pPr>
            <a:r>
              <a:rPr lang="en-US" sz="3200" dirty="0" smtClean="0"/>
              <a:t>Executing unit tests</a:t>
            </a:r>
          </a:p>
          <a:p>
            <a:pPr lvl="2">
              <a:defRPr/>
            </a:pPr>
            <a:r>
              <a:rPr lang="en-US" sz="3200" dirty="0" smtClean="0"/>
              <a:t>Creating installation packages</a:t>
            </a:r>
          </a:p>
        </p:txBody>
      </p:sp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Software Builds</a:t>
            </a:r>
          </a:p>
        </p:txBody>
      </p:sp>
    </p:spTree>
    <p:extLst>
      <p:ext uri="{BB962C8B-B14F-4D97-AF65-F5344CB8AC3E}">
        <p14:creationId xmlns:p14="http://schemas.microsoft.com/office/powerpoint/2010/main" val="338528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noProof="1" smtClean="0"/>
              <a:t>.csproj file is </a:t>
            </a:r>
            <a:r>
              <a:rPr lang="en-US" dirty="0" smtClean="0"/>
              <a:t>actually a MS Build file</a:t>
            </a:r>
          </a:p>
        </p:txBody>
      </p:sp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Sample MS Build File</a:t>
            </a:r>
            <a:endParaRPr lang="en-US" noProof="1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1140" name="Rectangle 4"/>
          <p:cNvSpPr>
            <a:spLocks noChangeArrowheads="1"/>
          </p:cNvSpPr>
          <p:nvPr/>
        </p:nvSpPr>
        <p:spPr bwMode="auto">
          <a:xfrm>
            <a:off x="303212" y="2002572"/>
            <a:ext cx="11692023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&lt;Project xmlns="http://schemas.microsoft.com/developer/msbuild/2003"&gt;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&lt;PropertyGroup&gt;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&lt;AssemblyName&gt;MSBuildSample&lt;/AssemblyName&gt;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&lt;OutputPath&gt;Bin\&lt;/OutputPath&gt;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&lt;/PropertyGroup&gt;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&lt;ItemGroup&gt;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&lt;Compile Include="helloworld.cs" /&gt;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&lt;/ItemGroup&gt;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&lt;Target Name="Build"&gt;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&lt;MakeDir Directories="$(OutputPath)" Condition="!Exists('$(OutputPath)')" /&gt;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&lt;Csc Sources="@(Compile)" OutputAssembly="$(OutputPath)$(AssemblyName).exe" /&gt;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&lt;/Target&gt;</a:t>
            </a:r>
          </a:p>
          <a:p>
            <a:pPr eaLnBrk="0" hangingPunct="0">
              <a:lnSpc>
                <a:spcPts val="24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&lt;/Project&gt;</a:t>
            </a:r>
          </a:p>
        </p:txBody>
      </p:sp>
    </p:spTree>
    <p:extLst>
      <p:ext uri="{BB962C8B-B14F-4D97-AF65-F5344CB8AC3E}">
        <p14:creationId xmlns:p14="http://schemas.microsoft.com/office/powerpoint/2010/main" val="34769551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kansolutions.net/yahoo_site_admin/assets/images/integration2.302162353_st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255" y="981076"/>
            <a:ext cx="5001980" cy="2295524"/>
          </a:xfrm>
          <a:prstGeom prst="roundRect">
            <a:avLst>
              <a:gd name="adj" fmla="val 403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3939521"/>
            <a:ext cx="10969943" cy="820600"/>
          </a:xfrm>
        </p:spPr>
        <p:txBody>
          <a:bodyPr/>
          <a:lstStyle/>
          <a:p>
            <a:r>
              <a:rPr lang="en-US" dirty="0" smtClean="0"/>
              <a:t>Continuous Integration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912520"/>
            <a:ext cx="8532178" cy="1365365"/>
          </a:xfrm>
        </p:spPr>
        <p:txBody>
          <a:bodyPr/>
          <a:lstStyle/>
          <a:p>
            <a:r>
              <a:rPr lang="en-US" dirty="0" smtClean="0"/>
              <a:t>CruiseControl, CruiseControl.NET, Hudson, Team Foundation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3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Continuous integration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(CI)</a:t>
            </a:r>
          </a:p>
          <a:p>
            <a:pPr lvl="1"/>
            <a:r>
              <a:rPr lang="en-US" dirty="0" smtClean="0"/>
              <a:t>Automating the build and integration process</a:t>
            </a:r>
          </a:p>
          <a:p>
            <a:pPr lvl="1"/>
            <a:r>
              <a:rPr lang="en-US" dirty="0" smtClean="0"/>
              <a:t>Build the entire system each time any new code is checked in the source control repository</a:t>
            </a:r>
          </a:p>
          <a:p>
            <a:pPr lvl="1"/>
            <a:r>
              <a:rPr lang="en-US" dirty="0" smtClean="0"/>
              <a:t>Run all the automated tests for each build</a:t>
            </a:r>
          </a:p>
          <a:p>
            <a:r>
              <a:rPr lang="en-US" dirty="0" smtClean="0"/>
              <a:t>What does "continuous" mean?</a:t>
            </a:r>
          </a:p>
          <a:p>
            <a:pPr lvl="1"/>
            <a:r>
              <a:rPr lang="en-US" dirty="0" smtClean="0"/>
              <a:t>Ideally – build it after every check-in</a:t>
            </a:r>
          </a:p>
          <a:p>
            <a:pPr lvl="1"/>
            <a:r>
              <a:rPr lang="en-US" dirty="0" smtClean="0"/>
              <a:t>Practically – for larger systems, every 1-2 hours</a:t>
            </a:r>
          </a:p>
          <a:p>
            <a:pPr lvl="1"/>
            <a:r>
              <a:rPr lang="en-US" dirty="0" smtClean="0"/>
              <a:t>Or at least a couple of times a day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(CI)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Build server – separate machine (or pool)</a:t>
            </a:r>
          </a:p>
          <a:p>
            <a:r>
              <a:rPr lang="en-US" dirty="0" smtClean="0"/>
              <a:t>Source control repository</a:t>
            </a:r>
          </a:p>
          <a:p>
            <a:pPr lvl="1"/>
            <a:r>
              <a:rPr lang="en-US" dirty="0" smtClean="0"/>
              <a:t>Subversion, Team Foundation Server (TFS), etc.</a:t>
            </a:r>
          </a:p>
          <a:p>
            <a:r>
              <a:rPr lang="en-US" dirty="0" smtClean="0"/>
              <a:t>Automated build system</a:t>
            </a:r>
          </a:p>
          <a:p>
            <a:pPr lvl="1"/>
            <a:r>
              <a:rPr lang="en-US" dirty="0" smtClean="0"/>
              <a:t>Ant, NAnt, MSBuild, Cruise Control, TFS, etc.</a:t>
            </a:r>
          </a:p>
          <a:p>
            <a:r>
              <a:rPr lang="en-US" dirty="0" smtClean="0"/>
              <a:t>Status indicators / notifications to make problems visible right away</a:t>
            </a:r>
          </a:p>
          <a:p>
            <a:pPr lvl="1"/>
            <a:r>
              <a:rPr lang="en-US" dirty="0" smtClean="0"/>
              <a:t>Email notifications / tray build notify utilities</a:t>
            </a:r>
          </a:p>
          <a:p>
            <a:pPr lvl="1"/>
            <a:r>
              <a:rPr lang="en-US" dirty="0" smtClean="0"/>
              <a:t>Public build status monitors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of the CI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CruiseControl</a:t>
            </a:r>
          </a:p>
          <a:p>
            <a:pPr lvl="1"/>
            <a:r>
              <a:rPr lang="en-US" dirty="0" smtClean="0"/>
              <a:t>Very popular, powerful, open source CI tool</a:t>
            </a:r>
          </a:p>
          <a:p>
            <a:pPr lvl="1"/>
            <a:r>
              <a:rPr lang="en-US" dirty="0" smtClean="0"/>
              <a:t>Extensible, plug-in based, large community</a:t>
            </a:r>
          </a:p>
          <a:p>
            <a:r>
              <a:rPr lang="en-US" dirty="0" smtClean="0"/>
              <a:t>CruiseControl.NET</a:t>
            </a:r>
          </a:p>
          <a:p>
            <a:pPr lvl="1"/>
            <a:r>
              <a:rPr lang="en-US" dirty="0" smtClean="0"/>
              <a:t>.NET cloning of CruiseControl</a:t>
            </a:r>
          </a:p>
          <a:p>
            <a:r>
              <a:rPr lang="en-US" dirty="0" smtClean="0"/>
              <a:t>Hudson</a:t>
            </a:r>
          </a:p>
          <a:p>
            <a:pPr lvl="1"/>
            <a:r>
              <a:rPr lang="en-US" dirty="0" smtClean="0"/>
              <a:t>Powerful Java based CI server, open source</a:t>
            </a:r>
          </a:p>
          <a:p>
            <a:r>
              <a:rPr lang="en-US" dirty="0" smtClean="0"/>
              <a:t>Team Foundation Server (TFS)</a:t>
            </a:r>
          </a:p>
          <a:p>
            <a:pPr lvl="1"/>
            <a:r>
              <a:rPr lang="en-US" dirty="0" smtClean="0"/>
              <a:t>TFS provides build-in continuous integration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Continuous Integration Systems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81909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412" y="1555254"/>
            <a:ext cx="4596825" cy="476190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5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441" y="2532201"/>
            <a:ext cx="10969943" cy="820600"/>
          </a:xfrm>
        </p:spPr>
        <p:txBody>
          <a:bodyPr/>
          <a:lstStyle/>
          <a:p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441" y="3393280"/>
            <a:ext cx="10969943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79384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15" y="4381500"/>
            <a:ext cx="3809008" cy="1790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http://www.christiano.ch/wordpress/wp-content/uploads/2010/04/Logo_Visual_Studio_20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19" t="-13554" r="-4843" b="-13255"/>
          <a:stretch/>
        </p:blipFill>
        <p:spPr bwMode="auto">
          <a:xfrm>
            <a:off x="5880020" y="4359729"/>
            <a:ext cx="5394643" cy="1812471"/>
          </a:xfrm>
          <a:prstGeom prst="rect">
            <a:avLst/>
          </a:prstGeom>
          <a:solidFill>
            <a:srgbClr val="FFFFFF"/>
          </a:solidFill>
          <a:effectLst>
            <a:softEdge rad="127000"/>
          </a:effectLst>
        </p:spPr>
      </p:pic>
      <p:pic>
        <p:nvPicPr>
          <p:cNvPr id="2050" name="Picture 2" descr="http://blogs.msdn.com/blogfiles/expressate/WindowsLiveWriter/LapresentacindeltrackdeVisualStudio2008d_1236D/DPE%20Mexico%20launch%20-%20Visual%20Studio%202008_SP%20Final%20II_3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2607" y="457199"/>
            <a:ext cx="3119759" cy="179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73" y="769970"/>
            <a:ext cx="3410014" cy="2371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3209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437201"/>
            <a:ext cx="10969943" cy="820600"/>
          </a:xfrm>
        </p:spPr>
        <p:txBody>
          <a:bodyPr/>
          <a:lstStyle/>
          <a:p>
            <a:r>
              <a:rPr lang="en-US" dirty="0" smtClean="0"/>
              <a:t>Documentation Generators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5298280"/>
            <a:ext cx="10969943" cy="719034"/>
          </a:xfrm>
        </p:spPr>
        <p:txBody>
          <a:bodyPr/>
          <a:lstStyle/>
          <a:p>
            <a:r>
              <a:rPr lang="en-US" dirty="0" smtClean="0"/>
              <a:t>Javadoc, Sandcastle, Doxygen, JSDoc</a:t>
            </a:r>
            <a:endParaRPr lang="en-US" dirty="0"/>
          </a:p>
        </p:txBody>
      </p:sp>
      <p:pic>
        <p:nvPicPr>
          <p:cNvPr id="14338" name="Picture 2" descr="http://www.ristancase.com/dac/v40/features/images/documentation_generat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728" y="914400"/>
            <a:ext cx="3809008" cy="3028950"/>
          </a:xfrm>
          <a:prstGeom prst="roundRect">
            <a:avLst>
              <a:gd name="adj" fmla="val 39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5885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best source code documentation is the code itself</a:t>
            </a:r>
          </a:p>
          <a:p>
            <a:r>
              <a:rPr lang="en-US" sz="3600" dirty="0" smtClean="0"/>
              <a:t>Special types of comments are used in many platforms</a:t>
            </a:r>
          </a:p>
          <a:p>
            <a:pPr lvl="1"/>
            <a:r>
              <a:rPr lang="en-US" sz="3600" dirty="0" smtClean="0"/>
              <a:t>Used to document the code classes, methods, parameters, return types, exceptions, etc.</a:t>
            </a:r>
          </a:p>
          <a:p>
            <a:pPr lvl="1"/>
            <a:r>
              <a:rPr lang="en-US" sz="3600" dirty="0" smtClean="0"/>
              <a:t>Javadoc comments in Java</a:t>
            </a:r>
          </a:p>
          <a:p>
            <a:pPr lvl="1"/>
            <a:r>
              <a:rPr lang="en-US" sz="3600" dirty="0" smtClean="0"/>
              <a:t>XML documentation in .NET</a:t>
            </a:r>
          </a:p>
          <a:p>
            <a:pPr lvl="1"/>
            <a:r>
              <a:rPr lang="en-US" sz="3600" dirty="0" smtClean="0"/>
              <a:t>Doxygen-style documentation for C, C++, PHP, Python, Java, C#, etc.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 Frameworks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99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3700"/>
              </a:lnSpc>
              <a:spcBef>
                <a:spcPts val="300"/>
              </a:spcBef>
            </a:pPr>
            <a:r>
              <a:rPr lang="en-US" sz="3200" dirty="0" smtClean="0"/>
              <a:t>Javadoc</a:t>
            </a:r>
          </a:p>
          <a:p>
            <a:pPr lvl="1">
              <a:lnSpc>
                <a:spcPts val="3700"/>
              </a:lnSpc>
              <a:spcBef>
                <a:spcPts val="300"/>
              </a:spcBef>
            </a:pPr>
            <a:r>
              <a:rPr lang="en-US" dirty="0" smtClean="0"/>
              <a:t>Transforms Javadoc comments used in Java into HTML documentation</a:t>
            </a:r>
          </a:p>
          <a:p>
            <a:pPr>
              <a:lnSpc>
                <a:spcPts val="3700"/>
              </a:lnSpc>
              <a:spcBef>
                <a:spcPts val="300"/>
              </a:spcBef>
            </a:pPr>
            <a:r>
              <a:rPr lang="en-US" sz="3200" dirty="0" smtClean="0"/>
              <a:t>Sandcastle</a:t>
            </a:r>
          </a:p>
          <a:p>
            <a:pPr lvl="1">
              <a:lnSpc>
                <a:spcPts val="3700"/>
              </a:lnSpc>
              <a:spcBef>
                <a:spcPts val="300"/>
              </a:spcBef>
            </a:pPr>
            <a:r>
              <a:rPr lang="en-US" dirty="0" smtClean="0"/>
              <a:t>Transforms the XML comments used .NET into CHM, HTML, PDF and other formats</a:t>
            </a:r>
          </a:p>
          <a:p>
            <a:pPr>
              <a:lnSpc>
                <a:spcPts val="3700"/>
              </a:lnSpc>
              <a:spcBef>
                <a:spcPts val="300"/>
              </a:spcBef>
            </a:pPr>
            <a:r>
              <a:rPr lang="en-US" sz="3200" dirty="0" smtClean="0"/>
              <a:t>Doxygen</a:t>
            </a:r>
          </a:p>
          <a:p>
            <a:pPr lvl="1">
              <a:lnSpc>
                <a:spcPts val="3700"/>
              </a:lnSpc>
              <a:spcBef>
                <a:spcPts val="300"/>
              </a:spcBef>
            </a:pPr>
            <a:r>
              <a:rPr lang="en-US" dirty="0" smtClean="0"/>
              <a:t>Transforms Doxygen comments into HTML</a:t>
            </a:r>
          </a:p>
          <a:p>
            <a:pPr>
              <a:lnSpc>
                <a:spcPts val="3700"/>
              </a:lnSpc>
              <a:spcBef>
                <a:spcPts val="300"/>
              </a:spcBef>
            </a:pPr>
            <a:r>
              <a:rPr lang="en-US" sz="3200" dirty="0" smtClean="0"/>
              <a:t>JSDoc</a:t>
            </a:r>
          </a:p>
          <a:p>
            <a:pPr lvl="1">
              <a:lnSpc>
                <a:spcPts val="3700"/>
              </a:lnSpc>
              <a:spcBef>
                <a:spcPts val="300"/>
              </a:spcBef>
            </a:pPr>
            <a:r>
              <a:rPr lang="en-US" dirty="0" smtClean="0"/>
              <a:t>Javadoc cloning for JavaScript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 Generators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3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3674097"/>
            <a:ext cx="10969943" cy="1355105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Project Hosting and Team Collaboration Sites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2486" y="5145880"/>
            <a:ext cx="6703854" cy="1365365"/>
          </a:xfrm>
        </p:spPr>
        <p:txBody>
          <a:bodyPr/>
          <a:lstStyle/>
          <a:p>
            <a:r>
              <a:rPr lang="en-US" dirty="0" smtClean="0"/>
              <a:t>SourceForge, Google Code, CodePlex, Project Locker</a:t>
            </a:r>
            <a:endParaRPr lang="en-US" dirty="0"/>
          </a:p>
        </p:txBody>
      </p:sp>
      <p:pic>
        <p:nvPicPr>
          <p:cNvPr id="7170" name="Picture 2" descr="http://ik.my/blog/wp-content/uploads/2009/04/web_hostin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942" y="685800"/>
            <a:ext cx="4266089" cy="2400300"/>
          </a:xfrm>
          <a:prstGeom prst="roundRect">
            <a:avLst>
              <a:gd name="adj" fmla="val 343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2647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noProof="1" smtClean="0"/>
              <a:t>SourceForge – </a:t>
            </a:r>
            <a:r>
              <a:rPr lang="en-US" sz="3600" noProof="1" smtClean="0">
                <a:hlinkClick r:id="rId2"/>
              </a:rPr>
              <a:t>http://www.sourceforge.net</a:t>
            </a:r>
            <a:endParaRPr lang="en-US" sz="3600" noProof="1" smtClean="0"/>
          </a:p>
          <a:p>
            <a:pPr lvl="1">
              <a:lnSpc>
                <a:spcPct val="100000"/>
              </a:lnSpc>
            </a:pPr>
            <a:r>
              <a:rPr lang="en-US" noProof="1" smtClean="0"/>
              <a:t>Source control (SVN, Git, …), web hosting, tracker, wiki, blog, mailing lists, file release, statistics, etc.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Free, all projects are public and open source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CodePlex – </a:t>
            </a:r>
            <a:r>
              <a:rPr lang="en-US" noProof="1" smtClean="0">
                <a:hlinkClick r:id="rId3"/>
              </a:rPr>
              <a:t>http://www.codeplex.com</a:t>
            </a:r>
            <a:endParaRPr lang="en-US" noProof="1" smtClean="0"/>
          </a:p>
          <a:p>
            <a:pPr lvl="1">
              <a:lnSpc>
                <a:spcPct val="100000"/>
              </a:lnSpc>
            </a:pPr>
            <a:r>
              <a:rPr lang="en-US" sz="2800" noProof="1" smtClean="0"/>
              <a:t>Microsoft's open source projects site</a:t>
            </a:r>
          </a:p>
          <a:p>
            <a:pPr lvl="1">
              <a:lnSpc>
                <a:spcPct val="100000"/>
              </a:lnSpc>
            </a:pPr>
            <a:r>
              <a:rPr lang="en-US" sz="2800" noProof="1" smtClean="0"/>
              <a:t>Team Foundation Server (TFS) infrastructure</a:t>
            </a:r>
          </a:p>
          <a:p>
            <a:pPr lvl="1">
              <a:lnSpc>
                <a:spcPct val="100000"/>
              </a:lnSpc>
            </a:pPr>
            <a:r>
              <a:rPr lang="en-US" sz="2800" noProof="1" smtClean="0"/>
              <a:t>Source control (TFS), issue tracker, downloads, discussions, wiki, etc.</a:t>
            </a:r>
          </a:p>
          <a:p>
            <a:pPr lvl="1">
              <a:lnSpc>
                <a:spcPct val="100000"/>
              </a:lnSpc>
            </a:pPr>
            <a:r>
              <a:rPr lang="en-US" sz="2800" noProof="1" smtClean="0"/>
              <a:t>Free, all projects are public and open source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86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 smtClean="0"/>
              <a:t>Project Locker – </a:t>
            </a:r>
            <a:r>
              <a:rPr lang="en-US" noProof="1" smtClean="0">
                <a:hlinkClick r:id="rId2"/>
              </a:rPr>
              <a:t>http://www.projectlocker.com</a:t>
            </a:r>
            <a:endParaRPr lang="en-US" noProof="1" smtClean="0"/>
          </a:p>
          <a:p>
            <a:pPr lvl="1">
              <a:lnSpc>
                <a:spcPct val="100000"/>
              </a:lnSpc>
            </a:pPr>
            <a:r>
              <a:rPr lang="en-US" noProof="1" smtClean="0"/>
              <a:t>Source control (SVN), TRAC, CI system, wiki, etc.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Private projects (not open source)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Free and paid editions</a:t>
            </a:r>
          </a:p>
          <a:p>
            <a:pPr>
              <a:lnSpc>
                <a:spcPct val="100000"/>
              </a:lnSpc>
            </a:pPr>
            <a:r>
              <a:rPr lang="en-US" sz="3200" noProof="1" smtClean="0"/>
              <a:t>GitHub – </a:t>
            </a:r>
            <a:r>
              <a:rPr lang="en-US" sz="3200" noProof="1" smtClean="0">
                <a:hlinkClick r:id="rId3"/>
              </a:rPr>
              <a:t>https://github.com/</a:t>
            </a:r>
            <a:r>
              <a:rPr lang="en-US" sz="3200" noProof="1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Web-based hosting service for software development projects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Uses the Git revision control system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67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noProof="1" smtClean="0"/>
              <a:t>Bitbucket – </a:t>
            </a:r>
            <a:r>
              <a:rPr lang="en-US" sz="3200" noProof="1" smtClean="0">
                <a:hlinkClick r:id="rId2"/>
              </a:rPr>
              <a:t>http://bitbucket.org</a:t>
            </a:r>
            <a:endParaRPr lang="en-US" sz="3200" noProof="1" smtClean="0"/>
          </a:p>
          <a:p>
            <a:pPr lvl="1">
              <a:lnSpc>
                <a:spcPct val="100000"/>
              </a:lnSpc>
            </a:pPr>
            <a:r>
              <a:rPr lang="en-US" noProof="1" smtClean="0"/>
              <a:t>Source control (Mercurial), issue tracker, wiki, management tools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Private projects, free and paid editions</a:t>
            </a:r>
          </a:p>
          <a:p>
            <a:pPr>
              <a:lnSpc>
                <a:spcPct val="100000"/>
              </a:lnSpc>
            </a:pPr>
            <a:r>
              <a:rPr lang="en-US" sz="3200" noProof="1" smtClean="0"/>
              <a:t>Others: Assembla, Unfuddle, XP-Dev, Beanstalk,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84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441" y="4665801"/>
            <a:ext cx="10969943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441" y="5526880"/>
            <a:ext cx="10969943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8" name="Picture 2" descr="http://dotfiles.github.io/images/forktoc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49" y="1066800"/>
            <a:ext cx="7777327" cy="3429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1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https://softuni.bg/courses/high-quality-code/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932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Development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8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High Quality Code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Eclipse is the most popular Java IDE</a:t>
            </a:r>
          </a:p>
          <a:p>
            <a:pPr lvl="1"/>
            <a:r>
              <a:rPr lang="en-US" dirty="0" smtClean="0"/>
              <a:t>Supports multiple languages and platforms: Java, Java EE, C++, PHP, Python, Ruby, mobile development, embedded development</a:t>
            </a:r>
          </a:p>
          <a:p>
            <a:pPr lvl="1"/>
            <a:r>
              <a:rPr lang="en-US" dirty="0" smtClean="0"/>
              <a:t>Very powerful and feature rich</a:t>
            </a:r>
          </a:p>
          <a:p>
            <a:pPr lvl="1"/>
            <a:r>
              <a:rPr lang="en-US" dirty="0" smtClean="0"/>
              <a:t>Write, compile, build, execute, debug, test, deploy, refactor, …</a:t>
            </a:r>
          </a:p>
          <a:p>
            <a:pPr lvl="1"/>
            <a:r>
              <a:rPr lang="en-US" dirty="0" smtClean="0"/>
              <a:t>Thousands of plug-ins</a:t>
            </a:r>
          </a:p>
          <a:p>
            <a:pPr lvl="1"/>
            <a:r>
              <a:rPr lang="en-US" dirty="0" smtClean="0"/>
              <a:t>Free, open-source product, very big community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8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1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– Screenshot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31748" name="Picture 4" descr="http://www.yolinux.com/TUTORIALS/images/JavaIDE-Eclipse_FullSizeImage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52" y="977568"/>
            <a:ext cx="11112105" cy="5575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792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3131</Words>
  <Application>Microsoft Office PowerPoint</Application>
  <PresentationFormat>Custom</PresentationFormat>
  <Paragraphs>577</Paragraphs>
  <Slides>81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Consolas</vt:lpstr>
      <vt:lpstr>Wingdings</vt:lpstr>
      <vt:lpstr>Wingdings 2</vt:lpstr>
      <vt:lpstr>SoftUni 16x9</vt:lpstr>
      <vt:lpstr>Tools for Developers</vt:lpstr>
      <vt:lpstr>Table of Contents</vt:lpstr>
      <vt:lpstr>Table of Contents (2)</vt:lpstr>
      <vt:lpstr>Integrated Development Environments (IDEs)</vt:lpstr>
      <vt:lpstr>Visual Studio</vt:lpstr>
      <vt:lpstr>Visual Studio – Screenshot</vt:lpstr>
      <vt:lpstr>Visual Studio</vt:lpstr>
      <vt:lpstr>Eclipse</vt:lpstr>
      <vt:lpstr>Eclipse – Screenshot</vt:lpstr>
      <vt:lpstr>Other IDEs</vt:lpstr>
      <vt:lpstr>Source Control Systems</vt:lpstr>
      <vt:lpstr>What is Source Control System?</vt:lpstr>
      <vt:lpstr>Lock-Modify-Unlock Model</vt:lpstr>
      <vt:lpstr>Copy-Modify-Merge Model</vt:lpstr>
      <vt:lpstr>Subversion (SVN)</vt:lpstr>
      <vt:lpstr>Subversion (SVN) (2)</vt:lpstr>
      <vt:lpstr>TortoiseSVN</vt:lpstr>
      <vt:lpstr>Subversion</vt:lpstr>
      <vt:lpstr>Team Foundation Server</vt:lpstr>
      <vt:lpstr>Other Source Control Systems</vt:lpstr>
      <vt:lpstr>Code Generation Tools</vt:lpstr>
      <vt:lpstr>Code Generators – Concepts</vt:lpstr>
      <vt:lpstr>Code Generation Tools</vt:lpstr>
      <vt:lpstr>Microsoft T4 Template Engine</vt:lpstr>
      <vt:lpstr>T4 Template Engine – Architecture</vt:lpstr>
      <vt:lpstr>Visual Studio T4 Example</vt:lpstr>
      <vt:lpstr>Visual Studio T4 Example (2)</vt:lpstr>
      <vt:lpstr>Visual Studio T4 Template Engine</vt:lpstr>
      <vt:lpstr>Logging Tools</vt:lpstr>
      <vt:lpstr>Logging</vt:lpstr>
      <vt:lpstr>Log4J / Log4Net</vt:lpstr>
      <vt:lpstr>Log4j / Log4Net Architecture</vt:lpstr>
      <vt:lpstr>Hello Log4Net – Example</vt:lpstr>
      <vt:lpstr>Log4Net</vt:lpstr>
      <vt:lpstr>Unit Testing Tools</vt:lpstr>
      <vt:lpstr>Unit Testing</vt:lpstr>
      <vt:lpstr>Unit Test – Example</vt:lpstr>
      <vt:lpstr>Unit Testing Frameworks / Tools</vt:lpstr>
      <vt:lpstr>Code Coverage &amp; Mocking Tools</vt:lpstr>
      <vt:lpstr>Test Automation</vt:lpstr>
      <vt:lpstr>Unit Testing and Code Coverage with VSTT</vt:lpstr>
      <vt:lpstr>Bug Tracking / Issue Tracking Systems</vt:lpstr>
      <vt:lpstr>Bug Tracking Systems</vt:lpstr>
      <vt:lpstr>Code Analysis Tools</vt:lpstr>
      <vt:lpstr>Code Analysis Tools</vt:lpstr>
      <vt:lpstr>StyleCop</vt:lpstr>
      <vt:lpstr>Code Decompilation Tools</vt:lpstr>
      <vt:lpstr>Code Decompilation</vt:lpstr>
      <vt:lpstr>Code Decomplation Tools</vt:lpstr>
      <vt:lpstr>ILSpy</vt:lpstr>
      <vt:lpstr>Code Obfuscators</vt:lpstr>
      <vt:lpstr>Code Obfuscation</vt:lpstr>
      <vt:lpstr>Code Obfuscation Techniques</vt:lpstr>
      <vt:lpstr>Simple Obfuscation – Example</vt:lpstr>
      <vt:lpstr>Obfuscation Tools</vt:lpstr>
      <vt:lpstr>Code Profilers</vt:lpstr>
      <vt:lpstr>Profilers</vt:lpstr>
      <vt:lpstr>Refactoring Tools</vt:lpstr>
      <vt:lpstr>Refactoring</vt:lpstr>
      <vt:lpstr>Refactoring in Visual Studio</vt:lpstr>
      <vt:lpstr>Refactoring in Visual Studio with / without ReSharper</vt:lpstr>
      <vt:lpstr>Automated Build Tools</vt:lpstr>
      <vt:lpstr>Software Builds</vt:lpstr>
      <vt:lpstr>Sample MS Build File</vt:lpstr>
      <vt:lpstr>Continuous Integration Tools</vt:lpstr>
      <vt:lpstr>Continuous Integration (CI)</vt:lpstr>
      <vt:lpstr>Components of the CI System</vt:lpstr>
      <vt:lpstr>Continuous Integration Systems</vt:lpstr>
      <vt:lpstr>CI Process</vt:lpstr>
      <vt:lpstr>Documentation Generators</vt:lpstr>
      <vt:lpstr>Documentation Frameworks</vt:lpstr>
      <vt:lpstr>Documentation Generators</vt:lpstr>
      <vt:lpstr>Project Hosting and Team Collaboration Sites</vt:lpstr>
      <vt:lpstr>Project Hosting Sites</vt:lpstr>
      <vt:lpstr>Project Hosting Sites (2)</vt:lpstr>
      <vt:lpstr>Project Hosting Sites (3)</vt:lpstr>
      <vt:lpstr>GitHub</vt:lpstr>
      <vt:lpstr>Development Tools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Refactoring</dc:title>
  <dc:subject>C# Basics Course</dc:subject>
  <dc:creator/>
  <cp:keywords>debug, debugging, 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2015-03-18T11:45:00Z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